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9" r:id="rId5"/>
    <p:sldId id="272" r:id="rId6"/>
    <p:sldId id="271" r:id="rId7"/>
    <p:sldId id="262" r:id="rId8"/>
    <p:sldId id="274" r:id="rId9"/>
    <p:sldId id="264" r:id="rId10"/>
    <p:sldId id="273" r:id="rId11"/>
    <p:sldId id="266" r:id="rId12"/>
    <p:sldId id="267" r:id="rId13"/>
    <p:sldId id="268" r:id="rId14"/>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50318"/>
  </p:normalViewPr>
  <p:slideViewPr>
    <p:cSldViewPr>
      <p:cViewPr varScale="1">
        <p:scale>
          <a:sx n="43" d="100"/>
          <a:sy n="43" d="100"/>
        </p:scale>
        <p:origin x="2680" y="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송재현" userId="193c4c16-bae1-4075-a7a8-4a886bbfb7ed" providerId="ADAL" clId="{93C93F19-397E-3E48-B907-FBD4EDD59A1E}"/>
    <pc:docChg chg="modSld">
      <pc:chgData name="송재현" userId="193c4c16-bae1-4075-a7a8-4a886bbfb7ed" providerId="ADAL" clId="{93C93F19-397E-3E48-B907-FBD4EDD59A1E}" dt="2023-10-13T02:23:23.186" v="3" actId="20577"/>
      <pc:docMkLst>
        <pc:docMk/>
      </pc:docMkLst>
      <pc:sldChg chg="modNotesTx">
        <pc:chgData name="송재현" userId="193c4c16-bae1-4075-a7a8-4a886bbfb7ed" providerId="ADAL" clId="{93C93F19-397E-3E48-B907-FBD4EDD59A1E}" dt="2023-10-13T02:23:03.419" v="2" actId="20577"/>
        <pc:sldMkLst>
          <pc:docMk/>
          <pc:sldMk cId="0" sldId="262"/>
        </pc:sldMkLst>
      </pc:sldChg>
      <pc:sldChg chg="modNotesTx">
        <pc:chgData name="송재현" userId="193c4c16-bae1-4075-a7a8-4a886bbfb7ed" providerId="ADAL" clId="{93C93F19-397E-3E48-B907-FBD4EDD59A1E}" dt="2023-10-13T02:23:23.186" v="3" actId="20577"/>
        <pc:sldMkLst>
          <pc:docMk/>
          <pc:sldMk cId="0"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57700" cy="917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827713" y="0"/>
            <a:ext cx="4457700" cy="917575"/>
          </a:xfrm>
          <a:prstGeom prst="rect">
            <a:avLst/>
          </a:prstGeom>
        </p:spPr>
        <p:txBody>
          <a:bodyPr vert="horz" lIns="91440" tIns="45720" rIns="91440" bIns="45720" rtlCol="0"/>
          <a:lstStyle>
            <a:lvl1pPr algn="r">
              <a:defRPr sz="1200"/>
            </a:lvl1pPr>
          </a:lstStyle>
          <a:p>
            <a:fld id="{80A7FB2C-1823-8B40-8FF3-FE3086685BFA}" type="datetimeFigureOut">
              <a:rPr lang="en-US" smtClean="0"/>
              <a:t>10/13/23</a:t>
            </a:fld>
            <a:endParaRPr lang="en-US"/>
          </a:p>
        </p:txBody>
      </p:sp>
      <p:sp>
        <p:nvSpPr>
          <p:cNvPr id="4" name="Slide Image Placeholder 3"/>
          <p:cNvSpPr>
            <a:spLocks noGrp="1" noRot="1" noChangeAspect="1"/>
          </p:cNvSpPr>
          <p:nvPr>
            <p:ph type="sldImg" idx="2"/>
          </p:nvPr>
        </p:nvSpPr>
        <p:spPr>
          <a:xfrm>
            <a:off x="-342900" y="2286000"/>
            <a:ext cx="10972800" cy="6172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28700" y="8801100"/>
            <a:ext cx="8229600" cy="72009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7372013"/>
            <a:ext cx="4457700" cy="915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827713" y="17372013"/>
            <a:ext cx="4457700" cy="915987"/>
          </a:xfrm>
          <a:prstGeom prst="rect">
            <a:avLst/>
          </a:prstGeom>
        </p:spPr>
        <p:txBody>
          <a:bodyPr vert="horz" lIns="91440" tIns="45720" rIns="91440" bIns="45720" rtlCol="0" anchor="b"/>
          <a:lstStyle>
            <a:lvl1pPr algn="r">
              <a:defRPr sz="1200"/>
            </a:lvl1pPr>
          </a:lstStyle>
          <a:p>
            <a:fld id="{3A5D33F2-DEAE-C245-853E-AA574562FF36}" type="slidenum">
              <a:rPr lang="en-US" smtClean="0"/>
              <a:t>‹#›</a:t>
            </a:fld>
            <a:endParaRPr lang="en-US"/>
          </a:p>
        </p:txBody>
      </p:sp>
    </p:spTree>
    <p:extLst>
      <p:ext uri="{BB962C8B-B14F-4D97-AF65-F5344CB8AC3E}">
        <p14:creationId xmlns:p14="http://schemas.microsoft.com/office/powerpoint/2010/main" val="1324400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this is team M, and I’ll be going through tasks we've been doing for couple of weeks.</a:t>
            </a:r>
          </a:p>
        </p:txBody>
      </p:sp>
      <p:sp>
        <p:nvSpPr>
          <p:cNvPr id="4" name="Slide Number Placeholder 3"/>
          <p:cNvSpPr>
            <a:spLocks noGrp="1"/>
          </p:cNvSpPr>
          <p:nvPr>
            <p:ph type="sldNum" sz="quarter" idx="5"/>
          </p:nvPr>
        </p:nvSpPr>
        <p:spPr/>
        <p:txBody>
          <a:bodyPr/>
          <a:lstStyle/>
          <a:p>
            <a:fld id="{3A5D33F2-DEAE-C245-853E-AA574562FF36}" type="slidenum">
              <a:rPr lang="en-US" smtClean="0"/>
              <a:t>1</a:t>
            </a:fld>
            <a:endParaRPr lang="en-US"/>
          </a:p>
        </p:txBody>
      </p:sp>
    </p:spTree>
    <p:extLst>
      <p:ext uri="{BB962C8B-B14F-4D97-AF65-F5344CB8AC3E}">
        <p14:creationId xmlns:p14="http://schemas.microsoft.com/office/powerpoint/2010/main" val="2195958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successful test with webcam, we started to build the function for yoga coach.</a:t>
            </a:r>
          </a:p>
          <a:p>
            <a:r>
              <a:rPr lang="en-US" dirty="0"/>
              <a:t>We implemented the joint angles calculation function.</a:t>
            </a:r>
          </a:p>
          <a:p>
            <a:r>
              <a:rPr lang="en-US" dirty="0"/>
              <a:t>To start with, we chose a few joints that is important in yoga poses.  </a:t>
            </a:r>
          </a:p>
          <a:p>
            <a:r>
              <a:rPr lang="en-US" dirty="0"/>
              <a:t>We thought that at first, left and right arm, shoulder, leg and neck angle is critical to perform yoga pose correctly. </a:t>
            </a:r>
          </a:p>
          <a:p>
            <a:endParaRPr lang="en-US" dirty="0"/>
          </a:p>
          <a:p>
            <a:r>
              <a:rPr lang="en-US" dirty="0"/>
              <a:t>This code is about calculation using 3d coordinates.</a:t>
            </a:r>
          </a:p>
          <a:p>
            <a:r>
              <a:rPr lang="en-US" dirty="0"/>
              <a:t>Point 1 2 3 is joint points, and then it calculates joint 1-2, and 2-3 x y z angle vector.</a:t>
            </a:r>
          </a:p>
          <a:p>
            <a:r>
              <a:rPr lang="en-US" dirty="0"/>
              <a:t>Then calculates angle from the two vectors.</a:t>
            </a:r>
          </a:p>
          <a:p>
            <a:endParaRPr lang="en-US" dirty="0"/>
          </a:p>
          <a:p>
            <a:endParaRPr lang="en-US" dirty="0"/>
          </a:p>
        </p:txBody>
      </p:sp>
      <p:sp>
        <p:nvSpPr>
          <p:cNvPr id="4" name="Slide Number Placeholder 3"/>
          <p:cNvSpPr>
            <a:spLocks noGrp="1"/>
          </p:cNvSpPr>
          <p:nvPr>
            <p:ph type="sldNum" sz="quarter" idx="5"/>
          </p:nvPr>
        </p:nvSpPr>
        <p:spPr/>
        <p:txBody>
          <a:bodyPr/>
          <a:lstStyle/>
          <a:p>
            <a:fld id="{3A5D33F2-DEAE-C245-853E-AA574562FF36}" type="slidenum">
              <a:rPr lang="en-US" smtClean="0"/>
              <a:t>10</a:t>
            </a:fld>
            <a:endParaRPr lang="en-US"/>
          </a:p>
        </p:txBody>
      </p:sp>
    </p:spTree>
    <p:extLst>
      <p:ext uri="{BB962C8B-B14F-4D97-AF65-F5344CB8AC3E}">
        <p14:creationId xmlns:p14="http://schemas.microsoft.com/office/powerpoint/2010/main" val="2222776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the function with one of our teammate. It’s a short clip testing left leg angle.</a:t>
            </a:r>
          </a:p>
          <a:p>
            <a:r>
              <a:rPr lang="en-US" dirty="0"/>
              <a:t>You could see that </a:t>
            </a:r>
            <a:r>
              <a:rPr lang="en-US" dirty="0" err="1"/>
              <a:t>mediapipe</a:t>
            </a:r>
            <a:r>
              <a:rPr lang="en-US" dirty="0"/>
              <a:t> detected human pose well.</a:t>
            </a:r>
          </a:p>
          <a:p>
            <a:r>
              <a:rPr lang="en-US" dirty="0"/>
              <a:t>And the log it’s giving is calculated angle per frame.</a:t>
            </a:r>
          </a:p>
          <a:p>
            <a:r>
              <a:rPr lang="en-US" dirty="0"/>
              <a:t>We made it to return values as log as for now, so when we start to make a web , we’ll deal with it in backend.</a:t>
            </a:r>
          </a:p>
        </p:txBody>
      </p:sp>
      <p:sp>
        <p:nvSpPr>
          <p:cNvPr id="4" name="Slide Number Placeholder 3"/>
          <p:cNvSpPr>
            <a:spLocks noGrp="1"/>
          </p:cNvSpPr>
          <p:nvPr>
            <p:ph type="sldNum" sz="quarter" idx="5"/>
          </p:nvPr>
        </p:nvSpPr>
        <p:spPr/>
        <p:txBody>
          <a:bodyPr/>
          <a:lstStyle/>
          <a:p>
            <a:fld id="{3A5D33F2-DEAE-C245-853E-AA574562FF36}" type="slidenum">
              <a:rPr lang="en-US" smtClean="0"/>
              <a:t>11</a:t>
            </a:fld>
            <a:endParaRPr lang="en-US"/>
          </a:p>
        </p:txBody>
      </p:sp>
    </p:spTree>
    <p:extLst>
      <p:ext uri="{BB962C8B-B14F-4D97-AF65-F5344CB8AC3E}">
        <p14:creationId xmlns:p14="http://schemas.microsoft.com/office/powerpoint/2010/main" val="68098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next week’s plan, we’ll specify system requirements so we can make core functions first.</a:t>
            </a:r>
          </a:p>
          <a:p>
            <a:r>
              <a:rPr lang="en-US" dirty="0"/>
              <a:t>We’ll start building website and apply </a:t>
            </a:r>
            <a:r>
              <a:rPr lang="en-US" dirty="0" err="1"/>
              <a:t>mediapipe</a:t>
            </a:r>
            <a:r>
              <a:rPr lang="en-US" dirty="0"/>
              <a:t>.</a:t>
            </a:r>
          </a:p>
        </p:txBody>
      </p:sp>
      <p:sp>
        <p:nvSpPr>
          <p:cNvPr id="4" name="Slide Number Placeholder 3"/>
          <p:cNvSpPr>
            <a:spLocks noGrp="1"/>
          </p:cNvSpPr>
          <p:nvPr>
            <p:ph type="sldNum" sz="quarter" idx="5"/>
          </p:nvPr>
        </p:nvSpPr>
        <p:spPr/>
        <p:txBody>
          <a:bodyPr/>
          <a:lstStyle/>
          <a:p>
            <a:fld id="{3A5D33F2-DEAE-C245-853E-AA574562FF36}" type="slidenum">
              <a:rPr lang="en-US" smtClean="0"/>
              <a:t>12</a:t>
            </a:fld>
            <a:endParaRPr lang="en-US"/>
          </a:p>
        </p:txBody>
      </p:sp>
    </p:spTree>
    <p:extLst>
      <p:ext uri="{BB962C8B-B14F-4D97-AF65-F5344CB8AC3E}">
        <p14:creationId xmlns:p14="http://schemas.microsoft.com/office/powerpoint/2010/main" val="316689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a:t>
            </a:r>
          </a:p>
        </p:txBody>
      </p:sp>
      <p:sp>
        <p:nvSpPr>
          <p:cNvPr id="4" name="Slide Number Placeholder 3"/>
          <p:cNvSpPr>
            <a:spLocks noGrp="1"/>
          </p:cNvSpPr>
          <p:nvPr>
            <p:ph type="sldNum" sz="quarter" idx="5"/>
          </p:nvPr>
        </p:nvSpPr>
        <p:spPr/>
        <p:txBody>
          <a:bodyPr/>
          <a:lstStyle/>
          <a:p>
            <a:fld id="{3A5D33F2-DEAE-C245-853E-AA574562FF36}" type="slidenum">
              <a:rPr lang="en-US" smtClean="0"/>
              <a:t>13</a:t>
            </a:fld>
            <a:endParaRPr lang="en-US"/>
          </a:p>
        </p:txBody>
      </p:sp>
    </p:spTree>
    <p:extLst>
      <p:ext uri="{BB962C8B-B14F-4D97-AF65-F5344CB8AC3E}">
        <p14:creationId xmlns:p14="http://schemas.microsoft.com/office/powerpoint/2010/main" val="175345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quickly recap about our topic, review and answer feedback, and explain our tasks.</a:t>
            </a:r>
          </a:p>
        </p:txBody>
      </p:sp>
      <p:sp>
        <p:nvSpPr>
          <p:cNvPr id="4" name="Slide Number Placeholder 3"/>
          <p:cNvSpPr>
            <a:spLocks noGrp="1"/>
          </p:cNvSpPr>
          <p:nvPr>
            <p:ph type="sldNum" sz="quarter" idx="5"/>
          </p:nvPr>
        </p:nvSpPr>
        <p:spPr/>
        <p:txBody>
          <a:bodyPr/>
          <a:lstStyle/>
          <a:p>
            <a:fld id="{3A5D33F2-DEAE-C245-853E-AA574562FF36}" type="slidenum">
              <a:rPr lang="en-US" smtClean="0"/>
              <a:t>2</a:t>
            </a:fld>
            <a:endParaRPr lang="en-US"/>
          </a:p>
        </p:txBody>
      </p:sp>
    </p:spTree>
    <p:extLst>
      <p:ext uri="{BB962C8B-B14F-4D97-AF65-F5344CB8AC3E}">
        <p14:creationId xmlns:p14="http://schemas.microsoft.com/office/powerpoint/2010/main" val="170386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not, but I know that most of you won’t remember out topic.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team focused on yoga and found a problem that it’s hard to tell if the posture is correct doing yoga alone.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introduced </a:t>
            </a:r>
            <a:r>
              <a:rPr lang="en-US" dirty="0" err="1"/>
              <a:t>yogaform</a:t>
            </a:r>
            <a:r>
              <a:rPr lang="en-US" dirty="0"/>
              <a:t>, yoga posture correction AI web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main function is yoga coach, which recognize user’s joint, calculate the difference of the joint’s angle and give feedback using TTS. </a:t>
            </a:r>
          </a:p>
        </p:txBody>
      </p:sp>
      <p:sp>
        <p:nvSpPr>
          <p:cNvPr id="4" name="Slide Number Placeholder 3"/>
          <p:cNvSpPr>
            <a:spLocks noGrp="1"/>
          </p:cNvSpPr>
          <p:nvPr>
            <p:ph type="sldNum" sz="quarter" idx="5"/>
          </p:nvPr>
        </p:nvSpPr>
        <p:spPr/>
        <p:txBody>
          <a:bodyPr/>
          <a:lstStyle/>
          <a:p>
            <a:fld id="{3A5D33F2-DEAE-C245-853E-AA574562FF36}" type="slidenum">
              <a:rPr lang="en-US" smtClean="0"/>
              <a:t>3</a:t>
            </a:fld>
            <a:endParaRPr lang="en-US"/>
          </a:p>
        </p:txBody>
      </p:sp>
    </p:spTree>
    <p:extLst>
      <p:ext uri="{BB962C8B-B14F-4D97-AF65-F5344CB8AC3E}">
        <p14:creationId xmlns:p14="http://schemas.microsoft.com/office/powerpoint/2010/main" val="112630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proposal, we’ve </a:t>
            </a:r>
            <a:r>
              <a:rPr lang="en-US" altLang="ko-KR" dirty="0"/>
              <a:t>organized</a:t>
            </a:r>
            <a:r>
              <a:rPr lang="ko-KR" altLang="en-US" dirty="0"/>
              <a:t> </a:t>
            </a:r>
            <a:r>
              <a:rPr lang="en-US" altLang="ko-KR" dirty="0"/>
              <a:t>some </a:t>
            </a:r>
            <a:r>
              <a:rPr lang="en-US" altLang="ko-KR" dirty="0" err="1"/>
              <a:t>feeadback</a:t>
            </a:r>
            <a:r>
              <a:rPr lang="ko-KR" altLang="en-US" dirty="0"/>
              <a:t> </a:t>
            </a:r>
            <a:r>
              <a:rPr lang="en-US" altLang="ko-KR" dirty="0"/>
              <a:t>we</a:t>
            </a:r>
            <a:r>
              <a:rPr lang="ko-KR" altLang="en-US" dirty="0"/>
              <a:t> </a:t>
            </a:r>
            <a:r>
              <a:rPr lang="en-US" altLang="ko-KR" dirty="0"/>
              <a:t>got.</a:t>
            </a:r>
            <a:r>
              <a:rPr lang="ko-KR" altLang="en-US" dirty="0"/>
              <a:t> </a:t>
            </a:r>
            <a:r>
              <a:rPr lang="en-US" altLang="ko-KR" dirty="0"/>
              <a:t>I’ll</a:t>
            </a:r>
            <a:r>
              <a:rPr lang="ko-KR" altLang="en-US" dirty="0"/>
              <a:t> </a:t>
            </a:r>
            <a:r>
              <a:rPr lang="en-US" altLang="ko-KR" dirty="0"/>
              <a:t>go</a:t>
            </a:r>
            <a:r>
              <a:rPr lang="ko-KR" altLang="en-US" dirty="0"/>
              <a:t> </a:t>
            </a:r>
            <a:r>
              <a:rPr lang="en-US" altLang="ko-KR" dirty="0"/>
              <a:t>with</a:t>
            </a:r>
            <a:r>
              <a:rPr lang="ko-KR" altLang="en-US" dirty="0"/>
              <a:t> </a:t>
            </a:r>
            <a:r>
              <a:rPr lang="en-US" altLang="ko-KR" dirty="0"/>
              <a:t>the</a:t>
            </a:r>
            <a:r>
              <a:rPr lang="ko-KR" altLang="en-US" dirty="0"/>
              <a:t> </a:t>
            </a:r>
            <a:r>
              <a:rPr lang="en-US" altLang="ko-KR" dirty="0"/>
              <a:t>compliments</a:t>
            </a:r>
            <a:r>
              <a:rPr lang="ko-KR" altLang="en-US" dirty="0"/>
              <a:t> </a:t>
            </a:r>
            <a:r>
              <a:rPr lang="en-US" altLang="ko-KR" dirty="0"/>
              <a:t>first.</a:t>
            </a:r>
          </a:p>
          <a:p>
            <a:r>
              <a:rPr lang="en-US" altLang="ko-KR" dirty="0"/>
              <a:t>Our</a:t>
            </a:r>
            <a:r>
              <a:rPr lang="ko-KR" altLang="en-US" dirty="0"/>
              <a:t> </a:t>
            </a:r>
            <a:r>
              <a:rPr lang="en-US" altLang="ko-KR" dirty="0"/>
              <a:t>concept of problems, solution and scalability seemed to be well </a:t>
            </a:r>
            <a:r>
              <a:rPr lang="en-US" altLang="ko-KR" dirty="0" err="1"/>
              <a:t>delievered</a:t>
            </a:r>
            <a:r>
              <a:rPr lang="en-US" altLang="ko-KR" dirty="0"/>
              <a:t>. </a:t>
            </a:r>
          </a:p>
          <a:p>
            <a:r>
              <a:rPr lang="en-US" altLang="ko-KR" dirty="0"/>
              <a:t>And</a:t>
            </a:r>
            <a:r>
              <a:rPr lang="ko-KR" altLang="en-US" dirty="0"/>
              <a:t> </a:t>
            </a:r>
            <a:r>
              <a:rPr lang="en-US" altLang="ko-KR" dirty="0"/>
              <a:t>there</a:t>
            </a:r>
            <a:r>
              <a:rPr lang="ko-KR" altLang="en-US" dirty="0"/>
              <a:t> </a:t>
            </a:r>
            <a:r>
              <a:rPr lang="en-US" altLang="ko-KR" dirty="0"/>
              <a:t>was</a:t>
            </a:r>
            <a:r>
              <a:rPr lang="ko-KR" altLang="en-US" dirty="0"/>
              <a:t> </a:t>
            </a:r>
            <a:r>
              <a:rPr lang="en-US" altLang="ko-KR" dirty="0"/>
              <a:t>couple</a:t>
            </a:r>
            <a:r>
              <a:rPr lang="ko-KR" altLang="en-US" dirty="0"/>
              <a:t> </a:t>
            </a:r>
            <a:r>
              <a:rPr lang="en-US" altLang="ko-KR" dirty="0"/>
              <a:t>of compliments about</a:t>
            </a:r>
            <a:r>
              <a:rPr lang="ko-KR" altLang="en-US" dirty="0"/>
              <a:t> </a:t>
            </a:r>
            <a:r>
              <a:rPr lang="en-US" altLang="ko-KR" dirty="0"/>
              <a:t>my</a:t>
            </a:r>
            <a:r>
              <a:rPr lang="ko-KR" altLang="en-US" dirty="0"/>
              <a:t> </a:t>
            </a:r>
            <a:r>
              <a:rPr lang="en-US" altLang="ko-KR" dirty="0"/>
              <a:t>speech. I appreciate that.</a:t>
            </a:r>
          </a:p>
          <a:p>
            <a:endParaRPr lang="en-US" dirty="0"/>
          </a:p>
        </p:txBody>
      </p:sp>
      <p:sp>
        <p:nvSpPr>
          <p:cNvPr id="4" name="Slide Number Placeholder 3"/>
          <p:cNvSpPr>
            <a:spLocks noGrp="1"/>
          </p:cNvSpPr>
          <p:nvPr>
            <p:ph type="sldNum" sz="quarter" idx="5"/>
          </p:nvPr>
        </p:nvSpPr>
        <p:spPr/>
        <p:txBody>
          <a:bodyPr/>
          <a:lstStyle/>
          <a:p>
            <a:fld id="{3A5D33F2-DEAE-C245-853E-AA574562FF36}" type="slidenum">
              <a:rPr lang="en-US" smtClean="0"/>
              <a:t>4</a:t>
            </a:fld>
            <a:endParaRPr lang="en-US"/>
          </a:p>
        </p:txBody>
      </p:sp>
    </p:spTree>
    <p:extLst>
      <p:ext uri="{BB962C8B-B14F-4D97-AF65-F5344CB8AC3E}">
        <p14:creationId xmlns:p14="http://schemas.microsoft.com/office/powerpoint/2010/main" val="315382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about questions and concerns, we divided it into two categories.</a:t>
            </a:r>
          </a:p>
          <a:p>
            <a:r>
              <a:rPr lang="en-US" dirty="0"/>
              <a:t>In Service point of view. there were three main questions.</a:t>
            </a:r>
          </a:p>
          <a:p>
            <a:r>
              <a:rPr lang="en-US" dirty="0"/>
              <a:t>Some asked about the difference with existing services. As I mentioned in proposal, existing yoga service </a:t>
            </a:r>
            <a:r>
              <a:rPr lang="en-US" dirty="0" err="1"/>
              <a:t>Mixpose</a:t>
            </a:r>
            <a:r>
              <a:rPr lang="en-US" dirty="0"/>
              <a:t> also detect pose. </a:t>
            </a:r>
          </a:p>
          <a:p>
            <a:r>
              <a:rPr lang="en-US" dirty="0"/>
              <a:t>Yet, they can’t give real-time </a:t>
            </a:r>
            <a:r>
              <a:rPr lang="en-US" dirty="0" err="1"/>
              <a:t>feeadback</a:t>
            </a:r>
            <a:r>
              <a:rPr lang="en-US" dirty="0"/>
              <a:t> by detecting it. </a:t>
            </a:r>
          </a:p>
          <a:p>
            <a:r>
              <a:rPr lang="en-US" dirty="0"/>
              <a:t>They need an instructor to </a:t>
            </a:r>
            <a:r>
              <a:rPr lang="en-US" dirty="0" err="1"/>
              <a:t>mannually</a:t>
            </a:r>
            <a:r>
              <a:rPr lang="en-US" dirty="0"/>
              <a:t> give </a:t>
            </a:r>
            <a:r>
              <a:rPr lang="en-US" dirty="0" err="1"/>
              <a:t>feeadback</a:t>
            </a:r>
            <a:r>
              <a:rPr lang="en-US" dirty="0"/>
              <a:t>. Our service will give by detecting it and calculating the angle by itself, so no need of an expert in advance.</a:t>
            </a:r>
          </a:p>
          <a:p>
            <a:endParaRPr lang="en-US" dirty="0"/>
          </a:p>
          <a:p>
            <a:r>
              <a:rPr lang="en-US" dirty="0"/>
              <a:t>Also, there were questions of multiple user. We did discussed about it  but we chose to focus on single user. </a:t>
            </a:r>
          </a:p>
          <a:p>
            <a:r>
              <a:rPr lang="en-US" dirty="0"/>
              <a:t>Most importantly, we target self-yoga people at home, so majority of users will be alone.</a:t>
            </a:r>
          </a:p>
          <a:p>
            <a:r>
              <a:rPr lang="en-US" dirty="0"/>
              <a:t>Moreover, when they turn on the </a:t>
            </a:r>
            <a:r>
              <a:rPr lang="en-US" dirty="0" err="1"/>
              <a:t>labtop</a:t>
            </a:r>
            <a:r>
              <a:rPr lang="en-US" dirty="0"/>
              <a:t> camera, it won’t be able to put two people’s whole body in one frame.</a:t>
            </a:r>
          </a:p>
          <a:p>
            <a:r>
              <a:rPr lang="en-US" dirty="0"/>
              <a:t>In technic point of view, yolov7 can detect multiple users. Though they could only detect 17 body landmarks while </a:t>
            </a:r>
            <a:r>
              <a:rPr lang="en-US" dirty="0" err="1"/>
              <a:t>mediapipe</a:t>
            </a:r>
            <a:r>
              <a:rPr lang="en-US" dirty="0"/>
              <a:t> detects 33.</a:t>
            </a:r>
          </a:p>
          <a:p>
            <a:r>
              <a:rPr lang="en-US" dirty="0"/>
              <a:t>So with several reasons, we will be focusing on single user.</a:t>
            </a:r>
          </a:p>
          <a:p>
            <a:endParaRPr lang="en-US" dirty="0"/>
          </a:p>
          <a:p>
            <a:r>
              <a:rPr lang="en-US" dirty="0"/>
              <a:t>And </a:t>
            </a:r>
            <a:r>
              <a:rPr lang="en-US"/>
              <a:t>there was </a:t>
            </a:r>
            <a:r>
              <a:rPr lang="en-US" dirty="0"/>
              <a:t>a question about user experience, should user always leave their phone </a:t>
            </a:r>
            <a:r>
              <a:rPr lang="en-US" dirty="0" err="1"/>
              <a:t>camer</a:t>
            </a:r>
            <a:r>
              <a:rPr lang="en-US" dirty="0"/>
              <a:t> on when doing yoga.</a:t>
            </a:r>
          </a:p>
          <a:p>
            <a:r>
              <a:rPr lang="en-US" dirty="0"/>
              <a:t>As I mentioned in proposal, we are </a:t>
            </a:r>
            <a:r>
              <a:rPr lang="en-US" dirty="0" err="1"/>
              <a:t>gonna</a:t>
            </a:r>
            <a:r>
              <a:rPr lang="en-US" dirty="0"/>
              <a:t> make a web service, and user’s </a:t>
            </a:r>
            <a:r>
              <a:rPr lang="en-US" dirty="0" err="1"/>
              <a:t>gonna</a:t>
            </a:r>
            <a:r>
              <a:rPr lang="en-US" dirty="0"/>
              <a:t> have to leave their web camera on.</a:t>
            </a:r>
          </a:p>
          <a:p>
            <a:r>
              <a:rPr lang="en-US" dirty="0"/>
              <a:t>And even if we can make </a:t>
            </a:r>
            <a:r>
              <a:rPr lang="en-US" dirty="0" err="1"/>
              <a:t>modbile</a:t>
            </a:r>
            <a:r>
              <a:rPr lang="en-US" dirty="0"/>
              <a:t> app somehow, you r going to put your camara on to use the service.</a:t>
            </a:r>
          </a:p>
          <a:p>
            <a:endParaRPr lang="en-US" dirty="0"/>
          </a:p>
          <a:p>
            <a:endParaRPr lang="en-US" dirty="0"/>
          </a:p>
        </p:txBody>
      </p:sp>
      <p:sp>
        <p:nvSpPr>
          <p:cNvPr id="4" name="Slide Number Placeholder 3"/>
          <p:cNvSpPr>
            <a:spLocks noGrp="1"/>
          </p:cNvSpPr>
          <p:nvPr>
            <p:ph type="sldNum" sz="quarter" idx="5"/>
          </p:nvPr>
        </p:nvSpPr>
        <p:spPr/>
        <p:txBody>
          <a:bodyPr/>
          <a:lstStyle/>
          <a:p>
            <a:fld id="{3A5D33F2-DEAE-C245-853E-AA574562FF36}" type="slidenum">
              <a:rPr lang="en-US" smtClean="0"/>
              <a:t>5</a:t>
            </a:fld>
            <a:endParaRPr lang="en-US"/>
          </a:p>
        </p:txBody>
      </p:sp>
    </p:spTree>
    <p:extLst>
      <p:ext uri="{BB962C8B-B14F-4D97-AF65-F5344CB8AC3E}">
        <p14:creationId xmlns:p14="http://schemas.microsoft.com/office/powerpoint/2010/main" val="4041091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Nextly</a:t>
            </a:r>
            <a:r>
              <a:rPr lang="en-US" dirty="0"/>
              <a:t>, in Model point of view. there were also three main questions.</a:t>
            </a:r>
          </a:p>
          <a:p>
            <a:endParaRPr lang="en-US" dirty="0"/>
          </a:p>
          <a:p>
            <a:r>
              <a:rPr lang="en-US" dirty="0"/>
              <a:t>Some team wondered about our model’s accuracy.</a:t>
            </a:r>
          </a:p>
          <a:p>
            <a:r>
              <a:rPr lang="en-US" dirty="0"/>
              <a:t>To briefly explain, for our main function, we are utilizing the model, not fine-tuning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utilizing Google’s </a:t>
            </a:r>
            <a:r>
              <a:rPr lang="en-US" dirty="0" err="1"/>
              <a:t>mediapipe</a:t>
            </a:r>
            <a:r>
              <a:rPr lang="en-US" dirty="0"/>
              <a:t> model </a:t>
            </a:r>
            <a:r>
              <a:rPr lang="en-US" altLang="ko-KR" dirty="0"/>
              <a:t>s</a:t>
            </a:r>
            <a:r>
              <a:rPr lang="en-US" dirty="0"/>
              <a:t>o we’ll follow the accuracy the model can achieve.</a:t>
            </a:r>
            <a:r>
              <a:rPr lang="ko-KR" altLang="en-US" dirty="0"/>
              <a:t> </a:t>
            </a:r>
            <a:r>
              <a:rPr lang="en-US" altLang="ko-KR" dirty="0"/>
              <a:t>We</a:t>
            </a:r>
            <a:r>
              <a:rPr lang="ko-KR" altLang="en-US" dirty="0"/>
              <a:t> </a:t>
            </a:r>
            <a:r>
              <a:rPr lang="en-US" altLang="ko-KR" dirty="0"/>
              <a:t>believe</a:t>
            </a:r>
            <a:r>
              <a:rPr lang="ko-KR" altLang="en-US" dirty="0"/>
              <a:t> </a:t>
            </a:r>
            <a:r>
              <a:rPr lang="en-US" altLang="ko-KR" dirty="0"/>
              <a:t>in</a:t>
            </a:r>
            <a:r>
              <a:rPr lang="ko-KR" altLang="en-US" dirty="0"/>
              <a:t> </a:t>
            </a:r>
            <a:r>
              <a:rPr lang="en-US" altLang="ko-KR" dirty="0"/>
              <a:t>Google,</a:t>
            </a:r>
            <a:r>
              <a:rPr lang="ko-KR" altLang="en-US" dirty="0"/>
              <a:t> </a:t>
            </a:r>
            <a:r>
              <a:rPr lang="en-US" altLang="ko-KR" dirty="0"/>
              <a:t>and</a:t>
            </a:r>
            <a:r>
              <a:rPr lang="ko-KR" altLang="en-US" dirty="0"/>
              <a:t> </a:t>
            </a:r>
            <a:r>
              <a:rPr lang="en-US" altLang="ko-KR" dirty="0"/>
              <a:t>so</a:t>
            </a:r>
            <a:r>
              <a:rPr lang="ko-KR" altLang="en-US" dirty="0"/>
              <a:t> </a:t>
            </a:r>
            <a:r>
              <a:rPr lang="en-US" altLang="ko-KR" dirty="0"/>
              <a:t>far</a:t>
            </a:r>
            <a:r>
              <a:rPr lang="ko-KR" altLang="en-US" dirty="0"/>
              <a:t> </a:t>
            </a:r>
            <a:r>
              <a:rPr lang="en-US" altLang="ko-KR" dirty="0"/>
              <a:t>it</a:t>
            </a:r>
            <a:r>
              <a:rPr lang="ko-KR" altLang="en-US" dirty="0"/>
              <a:t> </a:t>
            </a:r>
            <a:r>
              <a:rPr lang="en-US" altLang="ko-KR" dirty="0"/>
              <a:t>showed</a:t>
            </a:r>
            <a:r>
              <a:rPr lang="ko-KR" altLang="en-US" dirty="0"/>
              <a:t> </a:t>
            </a:r>
            <a:r>
              <a:rPr lang="en-US" altLang="ko-KR" dirty="0"/>
              <a:t>reasonable</a:t>
            </a:r>
            <a:r>
              <a:rPr lang="ko-KR" altLang="en-US" dirty="0"/>
              <a:t> </a:t>
            </a:r>
            <a:r>
              <a:rPr lang="en-US" altLang="ko-KR" dirty="0"/>
              <a:t>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And</a:t>
            </a:r>
            <a:r>
              <a:rPr lang="ko-KR" altLang="en-US" dirty="0"/>
              <a:t> </a:t>
            </a:r>
            <a:r>
              <a:rPr lang="en-US" altLang="ko-KR" dirty="0"/>
              <a:t>the</a:t>
            </a:r>
            <a:r>
              <a:rPr lang="ko-KR" altLang="en-US" dirty="0"/>
              <a:t> </a:t>
            </a:r>
            <a:r>
              <a:rPr lang="en-US" altLang="ko-KR" dirty="0"/>
              <a:t>second</a:t>
            </a:r>
            <a:r>
              <a:rPr lang="ko-KR" altLang="en-US" dirty="0"/>
              <a:t> </a:t>
            </a:r>
            <a:r>
              <a:rPr lang="en-US" altLang="ko-KR" dirty="0"/>
              <a:t>main</a:t>
            </a:r>
            <a:r>
              <a:rPr lang="ko-KR" altLang="en-US" dirty="0"/>
              <a:t> </a:t>
            </a:r>
            <a:r>
              <a:rPr lang="en-US" altLang="ko-KR" dirty="0"/>
              <a:t>question</a:t>
            </a:r>
            <a:r>
              <a:rPr lang="ko-KR" altLang="en-US" dirty="0"/>
              <a:t> </a:t>
            </a:r>
            <a:r>
              <a:rPr lang="en-US" altLang="ko-KR" dirty="0"/>
              <a:t>was</a:t>
            </a:r>
            <a:r>
              <a:rPr lang="ko-KR" altLang="en-US" dirty="0"/>
              <a:t> </a:t>
            </a:r>
            <a:r>
              <a:rPr lang="en-US" altLang="ko-KR" dirty="0"/>
              <a:t>about</a:t>
            </a:r>
            <a:r>
              <a:rPr lang="ko-KR" altLang="en-US" dirty="0"/>
              <a:t> </a:t>
            </a:r>
            <a:r>
              <a:rPr lang="en-US" altLang="ko-KR" dirty="0"/>
              <a:t>angle.</a:t>
            </a:r>
            <a:r>
              <a:rPr lang="ko-KR" altLang="en-US" dirty="0"/>
              <a:t> </a:t>
            </a:r>
            <a:r>
              <a:rPr lang="en-US" dirty="0"/>
              <a:t>As even professor mentioned after proposal, many teams asked about t</a:t>
            </a:r>
            <a:r>
              <a:rPr lang="en-US" altLang="ko-KR" dirty="0"/>
              <a:t>his</a:t>
            </a:r>
            <a:r>
              <a:rPr lang="en-US" dirty="0"/>
              <a:t> issue.</a:t>
            </a:r>
          </a:p>
          <a:p>
            <a:r>
              <a:rPr lang="en-US" dirty="0"/>
              <a:t>To get to the point first, we believe that it’s not going to be a problem, because </a:t>
            </a:r>
            <a:r>
              <a:rPr lang="en-US" dirty="0" err="1"/>
              <a:t>Mediapipe</a:t>
            </a:r>
            <a:r>
              <a:rPr lang="en-US" dirty="0"/>
              <a:t> recognize pose in 3-dimension.</a:t>
            </a:r>
          </a:p>
          <a:p>
            <a:r>
              <a:rPr lang="en-US" dirty="0"/>
              <a:t>We will let them set the camera angle as we want, then</a:t>
            </a:r>
            <a:r>
              <a:rPr lang="en-GB" dirty="0"/>
              <a:t> we’ll </a:t>
            </a:r>
            <a:r>
              <a:rPr lang="en-US" dirty="0"/>
              <a:t>use their joint’s </a:t>
            </a:r>
            <a:r>
              <a:rPr lang="en-US" dirty="0" err="1"/>
              <a:t>x,y,z</a:t>
            </a:r>
            <a:r>
              <a:rPr lang="en-US" dirty="0"/>
              <a:t> coordinates to calculate vectors angle.</a:t>
            </a:r>
          </a:p>
          <a:p>
            <a:r>
              <a:rPr lang="en-US" dirty="0"/>
              <a:t>So even if it looks like 2D-detection on the camera, it calculates human angle in 3D.</a:t>
            </a:r>
          </a:p>
          <a:p>
            <a:r>
              <a:rPr lang="en-US" dirty="0"/>
              <a:t>As for right now, we didn’t face any problems yet, and if we face one, we will discuss it in next weekly presentation.</a:t>
            </a:r>
          </a:p>
          <a:p>
            <a:endParaRPr lang="en-US" dirty="0"/>
          </a:p>
          <a:p>
            <a:r>
              <a:rPr lang="en-US" dirty="0"/>
              <a:t>The last concern was about data we’re using. </a:t>
            </a:r>
          </a:p>
          <a:p>
            <a:r>
              <a:rPr lang="en-US" dirty="0"/>
              <a:t>We had presented the screenshot o</a:t>
            </a:r>
            <a:r>
              <a:rPr lang="en-US" altLang="ko-KR" dirty="0"/>
              <a:t>f</a:t>
            </a:r>
            <a:r>
              <a:rPr lang="ko-KR" altLang="en-US" dirty="0"/>
              <a:t> </a:t>
            </a:r>
            <a:r>
              <a:rPr lang="en-US" dirty="0"/>
              <a:t>video data in proposal. That yoga pose video is provided by Ai hub, which is collected to be used for model training. It had 8 different camera angle data.</a:t>
            </a:r>
          </a:p>
          <a:p>
            <a:r>
              <a:rPr lang="en-US" dirty="0"/>
              <a:t>Despite the data, as we also explain before, the training part is to let the model know the pose and this function is for yoga search.</a:t>
            </a:r>
          </a:p>
          <a:p>
            <a:r>
              <a:rPr lang="en-US" dirty="0"/>
              <a:t>Yoga search is function mentioned as scalability, and our main function is yoga coach which does not need to train with this data. (It calculates the diff with the correct angle and saying it.)</a:t>
            </a:r>
          </a:p>
          <a:p>
            <a:r>
              <a:rPr lang="en-US" dirty="0"/>
              <a:t>If we have enough time to build this additional function, then we will use the data.</a:t>
            </a:r>
          </a:p>
          <a:p>
            <a:endParaRPr lang="en-US" dirty="0"/>
          </a:p>
        </p:txBody>
      </p:sp>
      <p:sp>
        <p:nvSpPr>
          <p:cNvPr id="4" name="Slide Number Placeholder 3"/>
          <p:cNvSpPr>
            <a:spLocks noGrp="1"/>
          </p:cNvSpPr>
          <p:nvPr>
            <p:ph type="sldNum" sz="quarter" idx="5"/>
          </p:nvPr>
        </p:nvSpPr>
        <p:spPr/>
        <p:txBody>
          <a:bodyPr/>
          <a:lstStyle/>
          <a:p>
            <a:fld id="{3A5D33F2-DEAE-C245-853E-AA574562FF36}" type="slidenum">
              <a:rPr lang="en-US" smtClean="0"/>
              <a:t>6</a:t>
            </a:fld>
            <a:endParaRPr lang="en-US"/>
          </a:p>
        </p:txBody>
      </p:sp>
    </p:spTree>
    <p:extLst>
      <p:ext uri="{BB962C8B-B14F-4D97-AF65-F5344CB8AC3E}">
        <p14:creationId xmlns:p14="http://schemas.microsoft.com/office/powerpoint/2010/main" val="1363104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reviewing technical feedback, I mentioned about </a:t>
            </a:r>
            <a:r>
              <a:rPr lang="en-US" dirty="0" err="1"/>
              <a:t>mediapipe</a:t>
            </a:r>
            <a:r>
              <a:rPr lang="en-US" dirty="0"/>
              <a:t> a lot. I’ll explain what it is and how it works as for now.</a:t>
            </a:r>
          </a:p>
          <a:p>
            <a:r>
              <a:rPr lang="en-US" dirty="0" err="1"/>
              <a:t>Mediapipe</a:t>
            </a:r>
            <a:r>
              <a:rPr lang="en-US" dirty="0"/>
              <a:t> is an open-source, cross platform framework developed by Google. </a:t>
            </a:r>
          </a:p>
          <a:p>
            <a:r>
              <a:rPr lang="en-US" dirty="0"/>
              <a:t>It is specialized in real-time multimedia data processing and analysis and offers a comprehensive set of pre-built ML pipelines and tools </a:t>
            </a:r>
          </a:p>
          <a:p>
            <a:r>
              <a:rPr lang="en-US" dirty="0"/>
              <a:t>such as face detection, hand gesture detection and et cetera.</a:t>
            </a:r>
          </a:p>
          <a:p>
            <a:endParaRPr lang="en-US" dirty="0"/>
          </a:p>
          <a:p>
            <a:r>
              <a:rPr lang="en-US" dirty="0"/>
              <a:t>The module we’re planning to use in </a:t>
            </a:r>
            <a:r>
              <a:rPr lang="en-US" dirty="0" err="1"/>
              <a:t>mediapipe</a:t>
            </a:r>
            <a:r>
              <a:rPr lang="en-US" dirty="0"/>
              <a:t> is pose estimation module.</a:t>
            </a:r>
          </a:p>
          <a:p>
            <a:r>
              <a:rPr lang="en-US" dirty="0"/>
              <a:t>It is introduced that it uses ML models that work with single image or video, and I’ll show you how well it detects human pose </a:t>
            </a:r>
          </a:p>
          <a:p>
            <a:r>
              <a:rPr lang="en-US" dirty="0"/>
              <a:t>It uses a series of models to predict pose landmarks</a:t>
            </a:r>
            <a:r>
              <a:rPr lang="ko-KR" altLang="en-US" dirty="0"/>
              <a:t> </a:t>
            </a:r>
            <a:r>
              <a:rPr lang="en-US" altLang="ko-KR" dirty="0"/>
              <a:t>and I’ll describe about it in following slide.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A5D33F2-DEAE-C245-853E-AA574562FF36}" type="slidenum">
              <a:rPr lang="en-US" smtClean="0"/>
              <a:t>7</a:t>
            </a:fld>
            <a:endParaRPr lang="en-US"/>
          </a:p>
        </p:txBody>
      </p:sp>
    </p:spTree>
    <p:extLst>
      <p:ext uri="{BB962C8B-B14F-4D97-AF65-F5344CB8AC3E}">
        <p14:creationId xmlns:p14="http://schemas.microsoft.com/office/powerpoint/2010/main" val="1497595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detector-tracker pipeline is what </a:t>
            </a:r>
            <a:r>
              <a:rPr lang="en-US" altLang="ko-KR" dirty="0" err="1"/>
              <a:t>mediapipe</a:t>
            </a:r>
            <a:r>
              <a:rPr lang="ko-KR" altLang="en-US" dirty="0"/>
              <a:t> </a:t>
            </a:r>
            <a:r>
              <a:rPr lang="en-US" altLang="ko-KR" dirty="0"/>
              <a:t>pose</a:t>
            </a:r>
            <a:r>
              <a:rPr lang="ko-KR" altLang="en-US" dirty="0"/>
              <a:t> </a:t>
            </a:r>
            <a:r>
              <a:rPr lang="en-US" altLang="ko-KR" dirty="0"/>
              <a:t>estimation</a:t>
            </a:r>
            <a:r>
              <a:rPr lang="ko-KR" altLang="en-US" dirty="0"/>
              <a:t> </a:t>
            </a:r>
            <a:r>
              <a:rPr lang="en-US" altLang="ko-KR" dirty="0"/>
              <a:t>module</a:t>
            </a:r>
            <a:r>
              <a:rPr lang="ko-KR" altLang="en-US" dirty="0"/>
              <a:t> </a:t>
            </a:r>
            <a:r>
              <a:rPr lang="en-US" altLang="ko-KR" dirty="0"/>
              <a:t>is consisted of.</a:t>
            </a:r>
            <a:endParaRPr lang="en-US" dirty="0"/>
          </a:p>
          <a:p>
            <a:r>
              <a:rPr lang="en-US" dirty="0"/>
              <a:t>Firstly,</a:t>
            </a:r>
            <a:r>
              <a:rPr lang="ko-KR" altLang="en-US" dirty="0"/>
              <a:t> </a:t>
            </a:r>
            <a:r>
              <a:rPr lang="en-US" altLang="ko-KR" dirty="0"/>
              <a:t>pose detection model  literally detects a body. Obviously module won’t be able to estimate pose with there is no body detected.</a:t>
            </a:r>
          </a:p>
          <a:p>
            <a:r>
              <a:rPr lang="en-US" altLang="ko-KR" dirty="0"/>
              <a:t>Then Pose </a:t>
            </a:r>
            <a:r>
              <a:rPr lang="en-US" altLang="ko-KR" dirty="0" err="1"/>
              <a:t>landmarker</a:t>
            </a:r>
            <a:r>
              <a:rPr lang="en-US" altLang="ko-KR" dirty="0"/>
              <a:t> model start finding pose landmarks and complete mapping based on </a:t>
            </a:r>
            <a:r>
              <a:rPr lang="en-GB" b="0" i="0" u="none" strike="noStrike" dirty="0" err="1">
                <a:solidFill>
                  <a:srgbClr val="E2EEFF"/>
                </a:solidFill>
                <a:effectLst/>
                <a:latin typeface="Apple SD Gothic Neo" panose="02000300000000000000" pitchFamily="2" charset="-127"/>
                <a:ea typeface="Apple SD Gothic Neo" panose="02000300000000000000" pitchFamily="2" charset="-127"/>
              </a:rPr>
              <a:t>BlazePose</a:t>
            </a:r>
            <a:r>
              <a:rPr lang="en-GB" b="0" i="0" u="none" strike="noStrike" dirty="0">
                <a:solidFill>
                  <a:srgbClr val="E2EEFF"/>
                </a:solidFill>
                <a:effectLst/>
                <a:latin typeface="Apple SD Gothic Neo" panose="02000300000000000000" pitchFamily="2" charset="-127"/>
                <a:ea typeface="Apple SD Gothic Neo" panose="02000300000000000000" pitchFamily="2" charset="-127"/>
              </a:rPr>
              <a:t> 33 landmark topology.</a:t>
            </a:r>
            <a:endParaRPr lang="en-US" altLang="ko-KR" dirty="0"/>
          </a:p>
          <a:p>
            <a:r>
              <a:rPr lang="en-US" dirty="0"/>
              <a:t>It will estimate 33 landmarks in 3dimension.</a:t>
            </a:r>
          </a:p>
          <a:p>
            <a:endParaRPr lang="en-US" dirty="0"/>
          </a:p>
        </p:txBody>
      </p:sp>
      <p:sp>
        <p:nvSpPr>
          <p:cNvPr id="4" name="Slide Number Placeholder 3"/>
          <p:cNvSpPr>
            <a:spLocks noGrp="1"/>
          </p:cNvSpPr>
          <p:nvPr>
            <p:ph type="sldNum" sz="quarter" idx="5"/>
          </p:nvPr>
        </p:nvSpPr>
        <p:spPr/>
        <p:txBody>
          <a:bodyPr/>
          <a:lstStyle/>
          <a:p>
            <a:fld id="{3A5D33F2-DEAE-C245-853E-AA574562FF36}" type="slidenum">
              <a:rPr lang="en-US" smtClean="0"/>
              <a:t>8</a:t>
            </a:fld>
            <a:endParaRPr lang="en-US"/>
          </a:p>
        </p:txBody>
      </p:sp>
    </p:spTree>
    <p:extLst>
      <p:ext uri="{BB962C8B-B14F-4D97-AF65-F5344CB8AC3E}">
        <p14:creationId xmlns:p14="http://schemas.microsoft.com/office/powerpoint/2010/main" val="62801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week we implemented </a:t>
            </a:r>
            <a:r>
              <a:rPr lang="en-US" dirty="0" err="1"/>
              <a:t>mediapipe</a:t>
            </a:r>
            <a:r>
              <a:rPr lang="en-US" dirty="0"/>
              <a:t> with webcam. </a:t>
            </a:r>
          </a:p>
          <a:p>
            <a:r>
              <a:rPr lang="en-US" dirty="0"/>
              <a:t>This is one screenshot of our test.</a:t>
            </a:r>
          </a:p>
          <a:p>
            <a:r>
              <a:rPr lang="en-US" dirty="0"/>
              <a:t>You can see it detects human pose well </a:t>
            </a:r>
            <a:r>
              <a:rPr lang="en-US" dirty="0" err="1"/>
              <a:t>eventhough</a:t>
            </a:r>
            <a:r>
              <a:rPr lang="en-US" dirty="0"/>
              <a:t> there’s only part of body shown.</a:t>
            </a:r>
          </a:p>
        </p:txBody>
      </p:sp>
      <p:sp>
        <p:nvSpPr>
          <p:cNvPr id="4" name="Slide Number Placeholder 3"/>
          <p:cNvSpPr>
            <a:spLocks noGrp="1"/>
          </p:cNvSpPr>
          <p:nvPr>
            <p:ph type="sldNum" sz="quarter" idx="5"/>
          </p:nvPr>
        </p:nvSpPr>
        <p:spPr/>
        <p:txBody>
          <a:bodyPr/>
          <a:lstStyle/>
          <a:p>
            <a:fld id="{3A5D33F2-DEAE-C245-853E-AA574562FF36}" type="slidenum">
              <a:rPr lang="en-US" smtClean="0"/>
              <a:t>9</a:t>
            </a:fld>
            <a:endParaRPr lang="en-US"/>
          </a:p>
        </p:txBody>
      </p:sp>
    </p:spTree>
    <p:extLst>
      <p:ext uri="{BB962C8B-B14F-4D97-AF65-F5344CB8AC3E}">
        <p14:creationId xmlns:p14="http://schemas.microsoft.com/office/powerpoint/2010/main" val="2502994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10/13/23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10/13/23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10/13/23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10/13/23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10/13/23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10/13/23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10/13/23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10/13/23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10/13/23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10/13/23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10/13/23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10/13/23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1.xml"/><Relationship Id="rId7" Type="http://schemas.openxmlformats.org/officeDocument/2006/relationships/image" Target="../media/image6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grpSp>
        <p:nvGrpSpPr>
          <p:cNvPr id="1001" name="그룹 1001"/>
          <p:cNvGrpSpPr/>
          <p:nvPr/>
        </p:nvGrpSpPr>
        <p:grpSpPr>
          <a:xfrm>
            <a:off x="-89316" y="-76831"/>
            <a:ext cx="18464346" cy="10524677"/>
            <a:chOff x="-89316" y="-76831"/>
            <a:chExt cx="18464346" cy="10524677"/>
          </a:xfrm>
        </p:grpSpPr>
        <p:pic>
          <p:nvPicPr>
            <p:cNvPr id="3" name="Object 2"/>
            <p:cNvPicPr>
              <a:picLocks noChangeAspect="1"/>
            </p:cNvPicPr>
            <p:nvPr/>
          </p:nvPicPr>
          <p:blipFill>
            <a:blip r:embed="rId3" cstate="print"/>
            <a:stretch>
              <a:fillRect/>
            </a:stretch>
          </p:blipFill>
          <p:spPr>
            <a:xfrm>
              <a:off x="-89316" y="-76831"/>
              <a:ext cx="18464346" cy="10524677"/>
            </a:xfrm>
            <a:prstGeom prst="rect">
              <a:avLst/>
            </a:prstGeom>
          </p:spPr>
        </p:pic>
      </p:grpSp>
      <p:grpSp>
        <p:nvGrpSpPr>
          <p:cNvPr id="1002" name="그룹 1002"/>
          <p:cNvGrpSpPr/>
          <p:nvPr/>
        </p:nvGrpSpPr>
        <p:grpSpPr>
          <a:xfrm>
            <a:off x="5564466" y="1645532"/>
            <a:ext cx="7156782" cy="7156782"/>
            <a:chOff x="5564466" y="1645532"/>
            <a:chExt cx="7156782" cy="7156782"/>
          </a:xfrm>
        </p:grpSpPr>
        <p:pic>
          <p:nvPicPr>
            <p:cNvPr id="6" name="Object 5"/>
            <p:cNvPicPr>
              <a:picLocks noChangeAspect="1"/>
            </p:cNvPicPr>
            <p:nvPr/>
          </p:nvPicPr>
          <p:blipFill>
            <a:blip r:embed="rId4" cstate="print"/>
            <a:stretch>
              <a:fillRect/>
            </a:stretch>
          </p:blipFill>
          <p:spPr>
            <a:xfrm>
              <a:off x="5564466" y="1645532"/>
              <a:ext cx="7156782" cy="7156782"/>
            </a:xfrm>
            <a:prstGeom prst="rect">
              <a:avLst/>
            </a:prstGeom>
          </p:spPr>
        </p:pic>
      </p:grpSp>
      <p:pic>
        <p:nvPicPr>
          <p:cNvPr id="8" name="Object 7"/>
          <p:cNvPicPr>
            <a:picLocks noChangeAspect="1"/>
          </p:cNvPicPr>
          <p:nvPr/>
        </p:nvPicPr>
        <p:blipFill>
          <a:blip r:embed="rId5" cstate="print"/>
          <a:stretch>
            <a:fillRect/>
          </a:stretch>
        </p:blipFill>
        <p:spPr>
          <a:xfrm>
            <a:off x="6318727" y="4342566"/>
            <a:ext cx="6089388" cy="1923503"/>
          </a:xfrm>
          <a:prstGeom prst="rect">
            <a:avLst/>
          </a:prstGeom>
        </p:spPr>
      </p:pic>
      <p:pic>
        <p:nvPicPr>
          <p:cNvPr id="9" name="Object 8"/>
          <p:cNvPicPr>
            <a:picLocks noChangeAspect="1"/>
          </p:cNvPicPr>
          <p:nvPr/>
        </p:nvPicPr>
        <p:blipFill>
          <a:blip r:embed="rId6" cstate="print"/>
          <a:stretch>
            <a:fillRect/>
          </a:stretch>
        </p:blipFill>
        <p:spPr>
          <a:xfrm>
            <a:off x="6687164" y="6096402"/>
            <a:ext cx="4337163" cy="1154525"/>
          </a:xfrm>
          <a:prstGeom prst="rect">
            <a:avLst/>
          </a:prstGeom>
        </p:spPr>
      </p:pic>
      <p:pic>
        <p:nvPicPr>
          <p:cNvPr id="10" name="Object 9"/>
          <p:cNvPicPr>
            <a:picLocks noChangeAspect="1"/>
          </p:cNvPicPr>
          <p:nvPr/>
        </p:nvPicPr>
        <p:blipFill>
          <a:blip r:embed="rId7" cstate="print"/>
          <a:stretch>
            <a:fillRect/>
          </a:stretch>
        </p:blipFill>
        <p:spPr>
          <a:xfrm>
            <a:off x="205658" y="9640448"/>
            <a:ext cx="4370579" cy="6020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587"/>
    </mc:Choice>
    <mc:Fallback xmlns="">
      <p:transition spd="slow" advTm="95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1098790" y="3569528"/>
            <a:ext cx="10950241" cy="4629370"/>
            <a:chOff x="1098790" y="3569528"/>
            <a:chExt cx="10950241" cy="4629370"/>
          </a:xfrm>
        </p:grpSpPr>
        <p:pic>
          <p:nvPicPr>
            <p:cNvPr id="3" name="Object 2"/>
            <p:cNvPicPr>
              <a:picLocks noChangeAspect="1"/>
            </p:cNvPicPr>
            <p:nvPr/>
          </p:nvPicPr>
          <p:blipFill>
            <a:blip r:embed="rId3" cstate="print"/>
            <a:stretch>
              <a:fillRect/>
            </a:stretch>
          </p:blipFill>
          <p:spPr>
            <a:xfrm>
              <a:off x="1098790" y="3569528"/>
              <a:ext cx="10950241" cy="4629370"/>
            </a:xfrm>
            <a:prstGeom prst="rect">
              <a:avLst/>
            </a:prstGeom>
          </p:spPr>
        </p:pic>
      </p:grpSp>
      <p:pic>
        <p:nvPicPr>
          <p:cNvPr id="5" name="Object 4"/>
          <p:cNvPicPr>
            <a:picLocks noChangeAspect="1"/>
          </p:cNvPicPr>
          <p:nvPr/>
        </p:nvPicPr>
        <p:blipFill>
          <a:blip r:embed="rId4" cstate="print"/>
          <a:stretch>
            <a:fillRect/>
          </a:stretch>
        </p:blipFill>
        <p:spPr>
          <a:xfrm>
            <a:off x="846606" y="911349"/>
            <a:ext cx="12029489" cy="2182755"/>
          </a:xfrm>
          <a:prstGeom prst="rect">
            <a:avLst/>
          </a:prstGeom>
        </p:spPr>
      </p:pic>
      <p:pic>
        <p:nvPicPr>
          <p:cNvPr id="6" name="Object 5"/>
          <p:cNvPicPr>
            <a:picLocks noChangeAspect="1"/>
          </p:cNvPicPr>
          <p:nvPr/>
        </p:nvPicPr>
        <p:blipFill>
          <a:blip r:embed="rId5" cstate="print"/>
          <a:stretch>
            <a:fillRect/>
          </a:stretch>
        </p:blipFill>
        <p:spPr>
          <a:xfrm>
            <a:off x="12384492" y="3506270"/>
            <a:ext cx="4846422" cy="49472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3" name="Object 2"/>
          <p:cNvPicPr>
            <a:picLocks noChangeAspect="1"/>
          </p:cNvPicPr>
          <p:nvPr/>
        </p:nvPicPr>
        <p:blipFill>
          <a:blip r:embed="rId5" cstate="print"/>
          <a:stretch>
            <a:fillRect/>
          </a:stretch>
        </p:blipFill>
        <p:spPr>
          <a:xfrm>
            <a:off x="925561" y="2421123"/>
            <a:ext cx="3419698" cy="1012984"/>
          </a:xfrm>
          <a:prstGeom prst="rect">
            <a:avLst/>
          </a:prstGeom>
        </p:spPr>
      </p:pic>
      <p:pic>
        <p:nvPicPr>
          <p:cNvPr id="4" name="KakaoTalk_20231012_013053371">
            <a:hlinkClick r:id="" action="ppaction://media"/>
            <a:extLst>
              <a:ext uri="{FF2B5EF4-FFF2-40B4-BE49-F238E27FC236}">
                <a16:creationId xmlns:a16="http://schemas.microsoft.com/office/drawing/2014/main" id="{BE774758-CAF1-7D69-5536-2F8322D4C5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65839" y="3246313"/>
            <a:ext cx="10896600" cy="6129338"/>
          </a:xfrm>
          <a:prstGeom prst="rect">
            <a:avLst/>
          </a:prstGeom>
        </p:spPr>
      </p:pic>
      <p:pic>
        <p:nvPicPr>
          <p:cNvPr id="5" name="KakaoTalk_20231012_013053371">
            <a:hlinkClick r:id="" action="ppaction://media"/>
            <a:extLst>
              <a:ext uri="{FF2B5EF4-FFF2-40B4-BE49-F238E27FC236}">
                <a16:creationId xmlns:a16="http://schemas.microsoft.com/office/drawing/2014/main" id="{3B713A8F-5955-095B-BB01-D953C3D3DCC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9297" t="15700" r="62655" b="54986"/>
          <a:stretch/>
        </p:blipFill>
        <p:spPr>
          <a:xfrm>
            <a:off x="438150" y="3770015"/>
            <a:ext cx="5562600" cy="5081934"/>
          </a:xfrm>
          <a:prstGeom prst="rect">
            <a:avLst/>
          </a:prstGeom>
          <a:ln w="12700">
            <a:solidFill>
              <a:schemeClr val="bg1"/>
            </a:solidFill>
          </a:ln>
        </p:spPr>
      </p:pic>
      <p:pic>
        <p:nvPicPr>
          <p:cNvPr id="6" name="그림 5">
            <a:extLst>
              <a:ext uri="{FF2B5EF4-FFF2-40B4-BE49-F238E27FC236}">
                <a16:creationId xmlns:a16="http://schemas.microsoft.com/office/drawing/2014/main" id="{70469F18-248D-E9AF-8FA8-3DB520B0DBE6}"/>
              </a:ext>
            </a:extLst>
          </p:cNvPr>
          <p:cNvPicPr>
            <a:picLocks noChangeAspect="1"/>
          </p:cNvPicPr>
          <p:nvPr/>
        </p:nvPicPr>
        <p:blipFill>
          <a:blip r:embed="rId7"/>
          <a:stretch>
            <a:fillRect/>
          </a:stretch>
        </p:blipFill>
        <p:spPr>
          <a:xfrm>
            <a:off x="4233045" y="8527735"/>
            <a:ext cx="2000250" cy="2000250"/>
          </a:xfrm>
          <a:prstGeom prst="rect">
            <a:avLst/>
          </a:prstGeom>
        </p:spPr>
      </p:pic>
      <p:pic>
        <p:nvPicPr>
          <p:cNvPr id="7" name="Object 4">
            <a:extLst>
              <a:ext uri="{FF2B5EF4-FFF2-40B4-BE49-F238E27FC236}">
                <a16:creationId xmlns:a16="http://schemas.microsoft.com/office/drawing/2014/main" id="{F5B895DE-9FB3-FE2A-403B-8570AB70FAD1}"/>
              </a:ext>
            </a:extLst>
          </p:cNvPr>
          <p:cNvPicPr>
            <a:picLocks noChangeAspect="1"/>
          </p:cNvPicPr>
          <p:nvPr/>
        </p:nvPicPr>
        <p:blipFill>
          <a:blip r:embed="rId8" cstate="print"/>
          <a:stretch>
            <a:fillRect/>
          </a:stretch>
        </p:blipFill>
        <p:spPr>
          <a:xfrm>
            <a:off x="846606" y="911349"/>
            <a:ext cx="12029489" cy="2182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4" fill="hold"/>
                                        <p:tgtEl>
                                          <p:spTgt spid="4"/>
                                        </p:tgtEl>
                                      </p:cBhvr>
                                    </p:cmd>
                                  </p:childTnLst>
                                </p:cTn>
                              </p:par>
                              <p:par>
                                <p:cTn id="7" presetID="1" presetClass="mediacall" presetSubtype="0" fill="hold" nodeType="withEffect">
                                  <p:stCondLst>
                                    <p:cond delay="0"/>
                                  </p:stCondLst>
                                  <p:childTnLst>
                                    <p:cmd type="call" cmd="playFrom(0.0)">
                                      <p:cBhvr>
                                        <p:cTn id="8" dur="51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846607" y="911350"/>
            <a:ext cx="5649764" cy="2189535"/>
          </a:xfrm>
          <a:prstGeom prst="rect">
            <a:avLst/>
          </a:prstGeom>
        </p:spPr>
      </p:pic>
      <p:pic>
        <p:nvPicPr>
          <p:cNvPr id="3" name="Object 2"/>
          <p:cNvPicPr>
            <a:picLocks noChangeAspect="1"/>
          </p:cNvPicPr>
          <p:nvPr/>
        </p:nvPicPr>
        <p:blipFill>
          <a:blip r:embed="rId4" cstate="print"/>
          <a:stretch>
            <a:fillRect/>
          </a:stretch>
        </p:blipFill>
        <p:spPr>
          <a:xfrm>
            <a:off x="925561" y="2958266"/>
            <a:ext cx="8882051" cy="28138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303641"/>
        </a:solidFill>
        <a:effectLst/>
      </p:bgPr>
    </p:bg>
    <p:spTree>
      <p:nvGrpSpPr>
        <p:cNvPr id="1" name=""/>
        <p:cNvGrpSpPr/>
        <p:nvPr/>
      </p:nvGrpSpPr>
      <p:grpSpPr>
        <a:xfrm>
          <a:off x="0" y="0"/>
          <a:ext cx="0" cy="0"/>
          <a:chOff x="0" y="0"/>
          <a:chExt cx="0" cy="0"/>
        </a:xfrm>
      </p:grpSpPr>
      <p:grpSp>
        <p:nvGrpSpPr>
          <p:cNvPr id="1001" name="그룹 1001"/>
          <p:cNvGrpSpPr/>
          <p:nvPr/>
        </p:nvGrpSpPr>
        <p:grpSpPr>
          <a:xfrm>
            <a:off x="5871789" y="1871789"/>
            <a:ext cx="6542136" cy="6542136"/>
            <a:chOff x="5871789" y="1871789"/>
            <a:chExt cx="6542136" cy="6542136"/>
          </a:xfrm>
        </p:grpSpPr>
        <p:pic>
          <p:nvPicPr>
            <p:cNvPr id="3" name="Object 2"/>
            <p:cNvPicPr>
              <a:picLocks noChangeAspect="1"/>
            </p:cNvPicPr>
            <p:nvPr/>
          </p:nvPicPr>
          <p:blipFill>
            <a:blip r:embed="rId3" cstate="print"/>
            <a:stretch>
              <a:fillRect/>
            </a:stretch>
          </p:blipFill>
          <p:spPr>
            <a:xfrm>
              <a:off x="5871789" y="1871789"/>
              <a:ext cx="6542136" cy="6542136"/>
            </a:xfrm>
            <a:prstGeom prst="rect">
              <a:avLst/>
            </a:prstGeom>
          </p:spPr>
        </p:pic>
      </p:grpSp>
      <p:pic>
        <p:nvPicPr>
          <p:cNvPr id="5" name="Object 4"/>
          <p:cNvPicPr>
            <a:picLocks noChangeAspect="1"/>
          </p:cNvPicPr>
          <p:nvPr/>
        </p:nvPicPr>
        <p:blipFill>
          <a:blip r:embed="rId4" cstate="print"/>
          <a:stretch>
            <a:fillRect/>
          </a:stretch>
        </p:blipFill>
        <p:spPr>
          <a:xfrm>
            <a:off x="-3644761" y="2238443"/>
            <a:ext cx="25459109" cy="88689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68547" y="-116291"/>
            <a:ext cx="18475269" cy="4117251"/>
            <a:chOff x="-68547" y="-116291"/>
            <a:chExt cx="18475269" cy="4117251"/>
          </a:xfrm>
        </p:grpSpPr>
        <p:pic>
          <p:nvPicPr>
            <p:cNvPr id="3" name="Object 2"/>
            <p:cNvPicPr>
              <a:picLocks noChangeAspect="1"/>
            </p:cNvPicPr>
            <p:nvPr/>
          </p:nvPicPr>
          <p:blipFill>
            <a:blip r:embed="rId3" cstate="print"/>
            <a:stretch>
              <a:fillRect/>
            </a:stretch>
          </p:blipFill>
          <p:spPr>
            <a:xfrm>
              <a:off x="-68547" y="-116291"/>
              <a:ext cx="18475269" cy="4117251"/>
            </a:xfrm>
            <a:prstGeom prst="rect">
              <a:avLst/>
            </a:prstGeom>
          </p:spPr>
        </p:pic>
      </p:grpSp>
      <p:pic>
        <p:nvPicPr>
          <p:cNvPr id="5" name="Object 4"/>
          <p:cNvPicPr>
            <a:picLocks noChangeAspect="1"/>
          </p:cNvPicPr>
          <p:nvPr/>
        </p:nvPicPr>
        <p:blipFill>
          <a:blip r:embed="rId4" cstate="print"/>
          <a:stretch>
            <a:fillRect/>
          </a:stretch>
        </p:blipFill>
        <p:spPr>
          <a:xfrm>
            <a:off x="-703818" y="5239559"/>
            <a:ext cx="12293721" cy="1456950"/>
          </a:xfrm>
          <a:prstGeom prst="rect">
            <a:avLst/>
          </a:prstGeom>
        </p:spPr>
      </p:pic>
      <p:grpSp>
        <p:nvGrpSpPr>
          <p:cNvPr id="1002" name="그룹 1002"/>
          <p:cNvGrpSpPr/>
          <p:nvPr/>
        </p:nvGrpSpPr>
        <p:grpSpPr>
          <a:xfrm>
            <a:off x="9878511" y="5697496"/>
            <a:ext cx="5978452" cy="373324"/>
            <a:chOff x="9878511" y="5697496"/>
            <a:chExt cx="5978452" cy="373324"/>
          </a:xfrm>
        </p:grpSpPr>
        <p:pic>
          <p:nvPicPr>
            <p:cNvPr id="7" name="Object 6"/>
            <p:cNvPicPr>
              <a:picLocks noChangeAspect="1"/>
            </p:cNvPicPr>
            <p:nvPr/>
          </p:nvPicPr>
          <p:blipFill>
            <a:blip r:embed="rId5" cstate="print"/>
            <a:stretch>
              <a:fillRect/>
            </a:stretch>
          </p:blipFill>
          <p:spPr>
            <a:xfrm>
              <a:off x="9798513" y="5617498"/>
              <a:ext cx="618525" cy="696649"/>
            </a:xfrm>
            <a:prstGeom prst="rect">
              <a:avLst/>
            </a:prstGeom>
          </p:spPr>
        </p:pic>
        <p:pic>
          <p:nvPicPr>
            <p:cNvPr id="8" name="Object 7"/>
            <p:cNvPicPr>
              <a:picLocks noChangeAspect="1"/>
            </p:cNvPicPr>
            <p:nvPr/>
          </p:nvPicPr>
          <p:blipFill>
            <a:blip r:embed="rId6" cstate="print"/>
            <a:stretch>
              <a:fillRect/>
            </a:stretch>
          </p:blipFill>
          <p:spPr>
            <a:xfrm>
              <a:off x="10335240" y="5626449"/>
              <a:ext cx="1999212" cy="598726"/>
            </a:xfrm>
            <a:prstGeom prst="rect">
              <a:avLst/>
            </a:prstGeom>
          </p:spPr>
        </p:pic>
      </p:grpSp>
      <p:grpSp>
        <p:nvGrpSpPr>
          <p:cNvPr id="1003" name="그룹 1003"/>
          <p:cNvGrpSpPr/>
          <p:nvPr/>
        </p:nvGrpSpPr>
        <p:grpSpPr>
          <a:xfrm>
            <a:off x="9878511" y="6374330"/>
            <a:ext cx="5978452" cy="373324"/>
            <a:chOff x="9878511" y="6374330"/>
            <a:chExt cx="5978452" cy="373324"/>
          </a:xfrm>
        </p:grpSpPr>
        <p:pic>
          <p:nvPicPr>
            <p:cNvPr id="11" name="Object 10"/>
            <p:cNvPicPr>
              <a:picLocks noChangeAspect="1"/>
            </p:cNvPicPr>
            <p:nvPr/>
          </p:nvPicPr>
          <p:blipFill>
            <a:blip r:embed="rId7" cstate="print"/>
            <a:stretch>
              <a:fillRect/>
            </a:stretch>
          </p:blipFill>
          <p:spPr>
            <a:xfrm>
              <a:off x="9798513" y="6294332"/>
              <a:ext cx="669773" cy="696649"/>
            </a:xfrm>
            <a:prstGeom prst="rect">
              <a:avLst/>
            </a:prstGeom>
          </p:spPr>
        </p:pic>
        <p:pic>
          <p:nvPicPr>
            <p:cNvPr id="12" name="Object 11"/>
            <p:cNvPicPr>
              <a:picLocks noChangeAspect="1"/>
            </p:cNvPicPr>
            <p:nvPr/>
          </p:nvPicPr>
          <p:blipFill>
            <a:blip r:embed="rId8" cstate="print"/>
            <a:stretch>
              <a:fillRect/>
            </a:stretch>
          </p:blipFill>
          <p:spPr>
            <a:xfrm>
              <a:off x="10335240" y="6303287"/>
              <a:ext cx="2525003" cy="598726"/>
            </a:xfrm>
            <a:prstGeom prst="rect">
              <a:avLst/>
            </a:prstGeom>
          </p:spPr>
        </p:pic>
      </p:grpSp>
      <p:grpSp>
        <p:nvGrpSpPr>
          <p:cNvPr id="1004" name="그룹 1004"/>
          <p:cNvGrpSpPr/>
          <p:nvPr/>
        </p:nvGrpSpPr>
        <p:grpSpPr>
          <a:xfrm>
            <a:off x="9878511" y="7051165"/>
            <a:ext cx="5978452" cy="373324"/>
            <a:chOff x="9878511" y="7051165"/>
            <a:chExt cx="5978452" cy="373324"/>
          </a:xfrm>
        </p:grpSpPr>
        <p:pic>
          <p:nvPicPr>
            <p:cNvPr id="15" name="Object 14"/>
            <p:cNvPicPr>
              <a:picLocks noChangeAspect="1"/>
            </p:cNvPicPr>
            <p:nvPr/>
          </p:nvPicPr>
          <p:blipFill>
            <a:blip r:embed="rId9" cstate="print"/>
            <a:stretch>
              <a:fillRect/>
            </a:stretch>
          </p:blipFill>
          <p:spPr>
            <a:xfrm>
              <a:off x="9798513" y="6971167"/>
              <a:ext cx="671440" cy="696649"/>
            </a:xfrm>
            <a:prstGeom prst="rect">
              <a:avLst/>
            </a:prstGeom>
          </p:spPr>
        </p:pic>
        <p:pic>
          <p:nvPicPr>
            <p:cNvPr id="16" name="Object 15"/>
            <p:cNvPicPr>
              <a:picLocks noChangeAspect="1"/>
            </p:cNvPicPr>
            <p:nvPr/>
          </p:nvPicPr>
          <p:blipFill>
            <a:blip r:embed="rId10" cstate="print"/>
            <a:stretch>
              <a:fillRect/>
            </a:stretch>
          </p:blipFill>
          <p:spPr>
            <a:xfrm>
              <a:off x="10335240" y="6918564"/>
              <a:ext cx="1441403" cy="710403"/>
            </a:xfrm>
            <a:prstGeom prst="rect">
              <a:avLst/>
            </a:prstGeom>
          </p:spPr>
        </p:pic>
      </p:grpSp>
      <p:grpSp>
        <p:nvGrpSpPr>
          <p:cNvPr id="1005" name="그룹 1005"/>
          <p:cNvGrpSpPr/>
          <p:nvPr/>
        </p:nvGrpSpPr>
        <p:grpSpPr>
          <a:xfrm>
            <a:off x="9878511" y="7758810"/>
            <a:ext cx="5556666" cy="350082"/>
            <a:chOff x="9878511" y="7758810"/>
            <a:chExt cx="5556666" cy="350082"/>
          </a:xfrm>
        </p:grpSpPr>
        <p:pic>
          <p:nvPicPr>
            <p:cNvPr id="20" name="Object 19"/>
            <p:cNvPicPr>
              <a:picLocks noChangeAspect="1"/>
            </p:cNvPicPr>
            <p:nvPr/>
          </p:nvPicPr>
          <p:blipFill>
            <a:blip r:embed="rId11" cstate="print"/>
            <a:stretch>
              <a:fillRect/>
            </a:stretch>
          </p:blipFill>
          <p:spPr>
            <a:xfrm>
              <a:off x="9804157" y="7684456"/>
              <a:ext cx="627748" cy="647501"/>
            </a:xfrm>
            <a:prstGeom prst="rect">
              <a:avLst/>
            </a:prstGeom>
          </p:spPr>
        </p:pic>
        <p:pic>
          <p:nvPicPr>
            <p:cNvPr id="21" name="Object 20"/>
            <p:cNvPicPr>
              <a:picLocks noChangeAspect="1"/>
            </p:cNvPicPr>
            <p:nvPr/>
          </p:nvPicPr>
          <p:blipFill>
            <a:blip r:embed="rId12" cstate="print"/>
            <a:stretch>
              <a:fillRect/>
            </a:stretch>
          </p:blipFill>
          <p:spPr>
            <a:xfrm>
              <a:off x="10302363" y="7692773"/>
              <a:ext cx="2529070" cy="556489"/>
            </a:xfrm>
            <a:prstGeom prst="rect">
              <a:avLst/>
            </a:prstGeom>
          </p:spPr>
        </p:pic>
      </p:grpSp>
      <p:grpSp>
        <p:nvGrpSpPr>
          <p:cNvPr id="1006" name="그룹 1006"/>
          <p:cNvGrpSpPr/>
          <p:nvPr/>
        </p:nvGrpSpPr>
        <p:grpSpPr>
          <a:xfrm>
            <a:off x="9878476" y="8476410"/>
            <a:ext cx="5533177" cy="348598"/>
            <a:chOff x="9878476" y="8476410"/>
            <a:chExt cx="5533177" cy="348598"/>
          </a:xfrm>
        </p:grpSpPr>
        <p:pic>
          <p:nvPicPr>
            <p:cNvPr id="24" name="Object 23"/>
            <p:cNvPicPr>
              <a:picLocks noChangeAspect="1"/>
            </p:cNvPicPr>
            <p:nvPr/>
          </p:nvPicPr>
          <p:blipFill>
            <a:blip r:embed="rId13" cstate="print"/>
            <a:stretch>
              <a:fillRect/>
            </a:stretch>
          </p:blipFill>
          <p:spPr>
            <a:xfrm>
              <a:off x="9804438" y="8402371"/>
              <a:ext cx="620459" cy="644754"/>
            </a:xfrm>
            <a:prstGeom prst="rect">
              <a:avLst/>
            </a:prstGeom>
          </p:spPr>
        </p:pic>
        <p:pic>
          <p:nvPicPr>
            <p:cNvPr id="25" name="Object 24"/>
            <p:cNvPicPr>
              <a:picLocks noChangeAspect="1"/>
            </p:cNvPicPr>
            <p:nvPr/>
          </p:nvPicPr>
          <p:blipFill>
            <a:blip r:embed="rId14" cstate="print"/>
            <a:stretch>
              <a:fillRect/>
            </a:stretch>
          </p:blipFill>
          <p:spPr>
            <a:xfrm>
              <a:off x="10300561" y="8410656"/>
              <a:ext cx="1261780" cy="55412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8537"/>
    </mc:Choice>
    <mc:Fallback xmlns="">
      <p:transition spd="slow" advTm="853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798801" y="819771"/>
            <a:ext cx="8842050" cy="2246079"/>
          </a:xfrm>
          <a:prstGeom prst="rect">
            <a:avLst/>
          </a:prstGeom>
        </p:spPr>
      </p:pic>
      <p:pic>
        <p:nvPicPr>
          <p:cNvPr id="3" name="Object 2"/>
          <p:cNvPicPr>
            <a:picLocks noChangeAspect="1"/>
          </p:cNvPicPr>
          <p:nvPr/>
        </p:nvPicPr>
        <p:blipFill>
          <a:blip r:embed="rId4" cstate="print"/>
          <a:stretch>
            <a:fillRect/>
          </a:stretch>
        </p:blipFill>
        <p:spPr>
          <a:xfrm>
            <a:off x="1032894" y="2583351"/>
            <a:ext cx="3160831" cy="1697259"/>
          </a:xfrm>
          <a:prstGeom prst="rect">
            <a:avLst/>
          </a:prstGeom>
        </p:spPr>
      </p:pic>
      <p:pic>
        <p:nvPicPr>
          <p:cNvPr id="4" name="Object 3"/>
          <p:cNvPicPr>
            <a:picLocks noChangeAspect="1"/>
          </p:cNvPicPr>
          <p:nvPr/>
        </p:nvPicPr>
        <p:blipFill>
          <a:blip r:embed="rId5" cstate="print"/>
          <a:stretch>
            <a:fillRect/>
          </a:stretch>
        </p:blipFill>
        <p:spPr>
          <a:xfrm>
            <a:off x="1061466" y="5180264"/>
            <a:ext cx="3028288" cy="1697259"/>
          </a:xfrm>
          <a:prstGeom prst="rect">
            <a:avLst/>
          </a:prstGeom>
        </p:spPr>
      </p:pic>
      <p:pic>
        <p:nvPicPr>
          <p:cNvPr id="5" name="Object 4"/>
          <p:cNvPicPr>
            <a:picLocks noChangeAspect="1"/>
          </p:cNvPicPr>
          <p:nvPr/>
        </p:nvPicPr>
        <p:blipFill>
          <a:blip r:embed="rId6" cstate="print"/>
          <a:stretch>
            <a:fillRect/>
          </a:stretch>
        </p:blipFill>
        <p:spPr>
          <a:xfrm>
            <a:off x="1138623" y="3879169"/>
            <a:ext cx="9921679" cy="970774"/>
          </a:xfrm>
          <a:prstGeom prst="rect">
            <a:avLst/>
          </a:prstGeom>
        </p:spPr>
      </p:pic>
      <p:pic>
        <p:nvPicPr>
          <p:cNvPr id="6" name="Object 5"/>
          <p:cNvPicPr>
            <a:picLocks noChangeAspect="1"/>
          </p:cNvPicPr>
          <p:nvPr/>
        </p:nvPicPr>
        <p:blipFill>
          <a:blip r:embed="rId7" cstate="print"/>
          <a:stretch>
            <a:fillRect/>
          </a:stretch>
        </p:blipFill>
        <p:spPr>
          <a:xfrm>
            <a:off x="1176718" y="6517538"/>
            <a:ext cx="14164908" cy="32640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010"/>
    </mc:Choice>
    <mc:Fallback xmlns="">
      <p:transition spd="slow" advTm="3401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10777405" y="3106359"/>
            <a:ext cx="6171429" cy="6171429"/>
            <a:chOff x="10777405" y="3106359"/>
            <a:chExt cx="6171429" cy="6171429"/>
          </a:xfrm>
        </p:grpSpPr>
        <p:pic>
          <p:nvPicPr>
            <p:cNvPr id="3" name="Object 2"/>
            <p:cNvPicPr>
              <a:picLocks noChangeAspect="1"/>
            </p:cNvPicPr>
            <p:nvPr/>
          </p:nvPicPr>
          <p:blipFill>
            <a:blip r:embed="rId3" cstate="print"/>
            <a:stretch>
              <a:fillRect/>
            </a:stretch>
          </p:blipFill>
          <p:spPr>
            <a:xfrm>
              <a:off x="10777405" y="3106359"/>
              <a:ext cx="6171429" cy="6171429"/>
            </a:xfrm>
            <a:prstGeom prst="rect">
              <a:avLst/>
            </a:prstGeom>
          </p:spPr>
        </p:pic>
      </p:grpSp>
      <p:pic>
        <p:nvPicPr>
          <p:cNvPr id="5" name="Object 4"/>
          <p:cNvPicPr>
            <a:picLocks noChangeAspect="1"/>
          </p:cNvPicPr>
          <p:nvPr/>
        </p:nvPicPr>
        <p:blipFill>
          <a:blip r:embed="rId4" cstate="print"/>
          <a:stretch>
            <a:fillRect/>
          </a:stretch>
        </p:blipFill>
        <p:spPr>
          <a:xfrm>
            <a:off x="846607" y="911350"/>
            <a:ext cx="10845364" cy="2189535"/>
          </a:xfrm>
          <a:prstGeom prst="rect">
            <a:avLst/>
          </a:prstGeom>
        </p:spPr>
      </p:pic>
      <p:pic>
        <p:nvPicPr>
          <p:cNvPr id="6" name="Object 5"/>
          <p:cNvPicPr>
            <a:picLocks noChangeAspect="1"/>
          </p:cNvPicPr>
          <p:nvPr/>
        </p:nvPicPr>
        <p:blipFill>
          <a:blip r:embed="rId5" cstate="print"/>
          <a:stretch>
            <a:fillRect/>
          </a:stretch>
        </p:blipFill>
        <p:spPr>
          <a:xfrm>
            <a:off x="910294" y="3614999"/>
            <a:ext cx="6196318" cy="3547061"/>
          </a:xfrm>
          <a:prstGeom prst="rect">
            <a:avLst/>
          </a:prstGeom>
        </p:spPr>
      </p:pic>
      <p:pic>
        <p:nvPicPr>
          <p:cNvPr id="7" name="Object 6"/>
          <p:cNvPicPr>
            <a:picLocks noChangeAspect="1"/>
          </p:cNvPicPr>
          <p:nvPr/>
        </p:nvPicPr>
        <p:blipFill>
          <a:blip r:embed="rId6" cstate="print"/>
          <a:stretch>
            <a:fillRect/>
          </a:stretch>
        </p:blipFill>
        <p:spPr>
          <a:xfrm>
            <a:off x="904004" y="2079632"/>
            <a:ext cx="2696576" cy="14169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432"/>
    </mc:Choice>
    <mc:Fallback xmlns="">
      <p:transition spd="slow" advTm="1843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846607" y="911350"/>
            <a:ext cx="10845364" cy="2189535"/>
          </a:xfrm>
          <a:prstGeom prst="rect">
            <a:avLst/>
          </a:prstGeom>
        </p:spPr>
      </p:pic>
      <p:pic>
        <p:nvPicPr>
          <p:cNvPr id="3" name="Object 2"/>
          <p:cNvPicPr>
            <a:picLocks noChangeAspect="1"/>
          </p:cNvPicPr>
          <p:nvPr/>
        </p:nvPicPr>
        <p:blipFill>
          <a:blip r:embed="rId4" cstate="print"/>
          <a:stretch>
            <a:fillRect/>
          </a:stretch>
        </p:blipFill>
        <p:spPr>
          <a:xfrm>
            <a:off x="3008780" y="3782380"/>
            <a:ext cx="8849041" cy="1463194"/>
          </a:xfrm>
          <a:prstGeom prst="rect">
            <a:avLst/>
          </a:prstGeom>
        </p:spPr>
      </p:pic>
      <p:pic>
        <p:nvPicPr>
          <p:cNvPr id="4" name="Object 3"/>
          <p:cNvPicPr>
            <a:picLocks noChangeAspect="1"/>
          </p:cNvPicPr>
          <p:nvPr/>
        </p:nvPicPr>
        <p:blipFill>
          <a:blip r:embed="rId5" cstate="print"/>
          <a:stretch>
            <a:fillRect/>
          </a:stretch>
        </p:blipFill>
        <p:spPr>
          <a:xfrm>
            <a:off x="913531" y="2207196"/>
            <a:ext cx="7628253" cy="1193367"/>
          </a:xfrm>
          <a:prstGeom prst="rect">
            <a:avLst/>
          </a:prstGeom>
        </p:spPr>
      </p:pic>
      <p:grpSp>
        <p:nvGrpSpPr>
          <p:cNvPr id="1001" name="그룹 1001"/>
          <p:cNvGrpSpPr/>
          <p:nvPr/>
        </p:nvGrpSpPr>
        <p:grpSpPr>
          <a:xfrm>
            <a:off x="1002550" y="3493339"/>
            <a:ext cx="1830251" cy="1830251"/>
            <a:chOff x="1002550" y="3493339"/>
            <a:chExt cx="1830251" cy="1830251"/>
          </a:xfrm>
        </p:grpSpPr>
        <p:pic>
          <p:nvPicPr>
            <p:cNvPr id="6" name="Object 5"/>
            <p:cNvPicPr>
              <a:picLocks noChangeAspect="1"/>
            </p:cNvPicPr>
            <p:nvPr/>
          </p:nvPicPr>
          <p:blipFill>
            <a:blip r:embed="rId6" cstate="print"/>
            <a:stretch>
              <a:fillRect/>
            </a:stretch>
          </p:blipFill>
          <p:spPr>
            <a:xfrm>
              <a:off x="1002550" y="3493339"/>
              <a:ext cx="1830251" cy="1830251"/>
            </a:xfrm>
            <a:prstGeom prst="rect">
              <a:avLst/>
            </a:prstGeom>
          </p:spPr>
        </p:pic>
      </p:grpSp>
      <p:pic>
        <p:nvPicPr>
          <p:cNvPr id="8" name="Object 7"/>
          <p:cNvPicPr>
            <a:picLocks noChangeAspect="1"/>
          </p:cNvPicPr>
          <p:nvPr/>
        </p:nvPicPr>
        <p:blipFill>
          <a:blip r:embed="rId7" cstate="print"/>
          <a:stretch>
            <a:fillRect/>
          </a:stretch>
        </p:blipFill>
        <p:spPr>
          <a:xfrm>
            <a:off x="1112100" y="3947856"/>
            <a:ext cx="1879430" cy="1106525"/>
          </a:xfrm>
          <a:prstGeom prst="rect">
            <a:avLst/>
          </a:prstGeom>
        </p:spPr>
      </p:pic>
      <p:grpSp>
        <p:nvGrpSpPr>
          <p:cNvPr id="1002" name="그룹 1002"/>
          <p:cNvGrpSpPr/>
          <p:nvPr/>
        </p:nvGrpSpPr>
        <p:grpSpPr>
          <a:xfrm>
            <a:off x="973246" y="5588252"/>
            <a:ext cx="1830251" cy="1830251"/>
            <a:chOff x="973246" y="5588252"/>
            <a:chExt cx="1830251" cy="1830251"/>
          </a:xfrm>
        </p:grpSpPr>
        <p:grpSp>
          <p:nvGrpSpPr>
            <p:cNvPr id="1003" name="그룹 1003"/>
            <p:cNvGrpSpPr/>
            <p:nvPr/>
          </p:nvGrpSpPr>
          <p:grpSpPr>
            <a:xfrm>
              <a:off x="973246" y="5588252"/>
              <a:ext cx="1830251" cy="1830251"/>
              <a:chOff x="973246" y="5588252"/>
              <a:chExt cx="1830251" cy="1830251"/>
            </a:xfrm>
          </p:grpSpPr>
          <p:pic>
            <p:nvPicPr>
              <p:cNvPr id="11" name="Object 10"/>
              <p:cNvPicPr>
                <a:picLocks noChangeAspect="1"/>
              </p:cNvPicPr>
              <p:nvPr/>
            </p:nvPicPr>
            <p:blipFill>
              <a:blip r:embed="rId6" cstate="print"/>
              <a:stretch>
                <a:fillRect/>
              </a:stretch>
            </p:blipFill>
            <p:spPr>
              <a:xfrm>
                <a:off x="973246" y="5588252"/>
                <a:ext cx="1830251" cy="1830251"/>
              </a:xfrm>
              <a:prstGeom prst="rect">
                <a:avLst/>
              </a:prstGeom>
            </p:spPr>
          </p:pic>
        </p:grpSp>
        <p:pic>
          <p:nvPicPr>
            <p:cNvPr id="13" name="Object 12"/>
            <p:cNvPicPr>
              <a:picLocks noChangeAspect="1"/>
            </p:cNvPicPr>
            <p:nvPr/>
          </p:nvPicPr>
          <p:blipFill>
            <a:blip r:embed="rId8" cstate="print"/>
            <a:stretch>
              <a:fillRect/>
            </a:stretch>
          </p:blipFill>
          <p:spPr>
            <a:xfrm>
              <a:off x="1014847" y="5923655"/>
              <a:ext cx="2031573" cy="1459687"/>
            </a:xfrm>
            <a:prstGeom prst="rect">
              <a:avLst/>
            </a:prstGeom>
          </p:spPr>
        </p:pic>
      </p:grpSp>
      <p:grpSp>
        <p:nvGrpSpPr>
          <p:cNvPr id="1004" name="그룹 1004"/>
          <p:cNvGrpSpPr/>
          <p:nvPr/>
        </p:nvGrpSpPr>
        <p:grpSpPr>
          <a:xfrm>
            <a:off x="942897" y="7704705"/>
            <a:ext cx="1830251" cy="1830251"/>
            <a:chOff x="942897" y="7704705"/>
            <a:chExt cx="1830251" cy="1830251"/>
          </a:xfrm>
        </p:grpSpPr>
        <p:pic>
          <p:nvPicPr>
            <p:cNvPr id="16" name="Object 15"/>
            <p:cNvPicPr>
              <a:picLocks noChangeAspect="1"/>
            </p:cNvPicPr>
            <p:nvPr/>
          </p:nvPicPr>
          <p:blipFill>
            <a:blip r:embed="rId6" cstate="print"/>
            <a:stretch>
              <a:fillRect/>
            </a:stretch>
          </p:blipFill>
          <p:spPr>
            <a:xfrm>
              <a:off x="942897" y="7704705"/>
              <a:ext cx="1830251" cy="1830251"/>
            </a:xfrm>
            <a:prstGeom prst="rect">
              <a:avLst/>
            </a:prstGeom>
          </p:spPr>
        </p:pic>
      </p:grpSp>
      <p:grpSp>
        <p:nvGrpSpPr>
          <p:cNvPr id="1005" name="그룹 1005"/>
          <p:cNvGrpSpPr/>
          <p:nvPr/>
        </p:nvGrpSpPr>
        <p:grpSpPr>
          <a:xfrm>
            <a:off x="14581685" y="2344335"/>
            <a:ext cx="3222826" cy="4276959"/>
            <a:chOff x="14581685" y="2344335"/>
            <a:chExt cx="3222826" cy="4276959"/>
          </a:xfrm>
        </p:grpSpPr>
        <p:pic>
          <p:nvPicPr>
            <p:cNvPr id="19" name="Object 18"/>
            <p:cNvPicPr>
              <a:picLocks noChangeAspect="1"/>
            </p:cNvPicPr>
            <p:nvPr/>
          </p:nvPicPr>
          <p:blipFill>
            <a:blip r:embed="rId9" cstate="print"/>
            <a:stretch>
              <a:fillRect/>
            </a:stretch>
          </p:blipFill>
          <p:spPr>
            <a:xfrm>
              <a:off x="14581685" y="2344335"/>
              <a:ext cx="3222826" cy="4276959"/>
            </a:xfrm>
            <a:prstGeom prst="rect">
              <a:avLst/>
            </a:prstGeom>
          </p:spPr>
        </p:pic>
      </p:grpSp>
      <p:pic>
        <p:nvPicPr>
          <p:cNvPr id="21" name="Object 20"/>
          <p:cNvPicPr>
            <a:picLocks noChangeAspect="1"/>
          </p:cNvPicPr>
          <p:nvPr/>
        </p:nvPicPr>
        <p:blipFill>
          <a:blip r:embed="rId10" cstate="print"/>
          <a:stretch>
            <a:fillRect/>
          </a:stretch>
        </p:blipFill>
        <p:spPr>
          <a:xfrm>
            <a:off x="3008780" y="5654533"/>
            <a:ext cx="12558498" cy="1913403"/>
          </a:xfrm>
          <a:prstGeom prst="rect">
            <a:avLst/>
          </a:prstGeom>
        </p:spPr>
      </p:pic>
      <p:pic>
        <p:nvPicPr>
          <p:cNvPr id="22" name="Object 21"/>
          <p:cNvPicPr>
            <a:picLocks noChangeAspect="1"/>
          </p:cNvPicPr>
          <p:nvPr/>
        </p:nvPicPr>
        <p:blipFill>
          <a:blip r:embed="rId11" cstate="print"/>
          <a:stretch>
            <a:fillRect/>
          </a:stretch>
        </p:blipFill>
        <p:spPr>
          <a:xfrm>
            <a:off x="3059933" y="8005475"/>
            <a:ext cx="12439298" cy="1463194"/>
          </a:xfrm>
          <a:prstGeom prst="rect">
            <a:avLst/>
          </a:prstGeom>
        </p:spPr>
      </p:pic>
      <p:pic>
        <p:nvPicPr>
          <p:cNvPr id="23" name="Object 22"/>
          <p:cNvPicPr>
            <a:picLocks noChangeAspect="1"/>
          </p:cNvPicPr>
          <p:nvPr/>
        </p:nvPicPr>
        <p:blipFill>
          <a:blip r:embed="rId12" cstate="print"/>
          <a:stretch>
            <a:fillRect/>
          </a:stretch>
        </p:blipFill>
        <p:spPr>
          <a:xfrm>
            <a:off x="659585" y="8101347"/>
            <a:ext cx="2303154" cy="10874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846607" y="911350"/>
            <a:ext cx="10845364" cy="2189535"/>
          </a:xfrm>
          <a:prstGeom prst="rect">
            <a:avLst/>
          </a:prstGeom>
        </p:spPr>
      </p:pic>
      <p:pic>
        <p:nvPicPr>
          <p:cNvPr id="3" name="Object 2"/>
          <p:cNvPicPr>
            <a:picLocks noChangeAspect="1"/>
          </p:cNvPicPr>
          <p:nvPr/>
        </p:nvPicPr>
        <p:blipFill>
          <a:blip r:embed="rId4" cstate="print"/>
          <a:stretch>
            <a:fillRect/>
          </a:stretch>
        </p:blipFill>
        <p:spPr>
          <a:xfrm>
            <a:off x="913527" y="2207194"/>
            <a:ext cx="7372919" cy="1193367"/>
          </a:xfrm>
          <a:prstGeom prst="rect">
            <a:avLst/>
          </a:prstGeom>
        </p:spPr>
      </p:pic>
      <p:grpSp>
        <p:nvGrpSpPr>
          <p:cNvPr id="1001" name="그룹 1001"/>
          <p:cNvGrpSpPr/>
          <p:nvPr/>
        </p:nvGrpSpPr>
        <p:grpSpPr>
          <a:xfrm>
            <a:off x="1050667" y="3467663"/>
            <a:ext cx="1818784" cy="1818784"/>
            <a:chOff x="1050667" y="3467663"/>
            <a:chExt cx="1818784" cy="1818784"/>
          </a:xfrm>
        </p:grpSpPr>
        <p:grpSp>
          <p:nvGrpSpPr>
            <p:cNvPr id="1002" name="그룹 1002"/>
            <p:cNvGrpSpPr/>
            <p:nvPr/>
          </p:nvGrpSpPr>
          <p:grpSpPr>
            <a:xfrm>
              <a:off x="1050667" y="3467663"/>
              <a:ext cx="1818784" cy="1818784"/>
              <a:chOff x="1050667" y="3467663"/>
              <a:chExt cx="1818784" cy="1818784"/>
            </a:xfrm>
          </p:grpSpPr>
          <p:pic>
            <p:nvPicPr>
              <p:cNvPr id="6" name="Object 5"/>
              <p:cNvPicPr>
                <a:picLocks noChangeAspect="1"/>
              </p:cNvPicPr>
              <p:nvPr/>
            </p:nvPicPr>
            <p:blipFill>
              <a:blip r:embed="rId5" cstate="print"/>
              <a:stretch>
                <a:fillRect/>
              </a:stretch>
            </p:blipFill>
            <p:spPr>
              <a:xfrm>
                <a:off x="1050667" y="3467663"/>
                <a:ext cx="1818784" cy="1818784"/>
              </a:xfrm>
              <a:prstGeom prst="rect">
                <a:avLst/>
              </a:prstGeom>
            </p:spPr>
          </p:pic>
        </p:grpSp>
        <p:pic>
          <p:nvPicPr>
            <p:cNvPr id="8" name="Object 7"/>
            <p:cNvPicPr>
              <a:picLocks noChangeAspect="1"/>
            </p:cNvPicPr>
            <p:nvPr/>
          </p:nvPicPr>
          <p:blipFill>
            <a:blip r:embed="rId6" cstate="print"/>
            <a:stretch>
              <a:fillRect/>
            </a:stretch>
          </p:blipFill>
          <p:spPr>
            <a:xfrm>
              <a:off x="1047869" y="3892608"/>
              <a:ext cx="1984321" cy="1153521"/>
            </a:xfrm>
            <a:prstGeom prst="rect">
              <a:avLst/>
            </a:prstGeom>
          </p:spPr>
        </p:pic>
      </p:grpSp>
      <p:grpSp>
        <p:nvGrpSpPr>
          <p:cNvPr id="1003" name="그룹 1003"/>
          <p:cNvGrpSpPr/>
          <p:nvPr/>
        </p:nvGrpSpPr>
        <p:grpSpPr>
          <a:xfrm>
            <a:off x="1050667" y="5609703"/>
            <a:ext cx="1818784" cy="1818784"/>
            <a:chOff x="1050667" y="5609703"/>
            <a:chExt cx="1818784" cy="1818784"/>
          </a:xfrm>
        </p:grpSpPr>
        <p:grpSp>
          <p:nvGrpSpPr>
            <p:cNvPr id="1004" name="그룹 1004"/>
            <p:cNvGrpSpPr/>
            <p:nvPr/>
          </p:nvGrpSpPr>
          <p:grpSpPr>
            <a:xfrm>
              <a:off x="1050667" y="5609703"/>
              <a:ext cx="1818784" cy="1818784"/>
              <a:chOff x="1050667" y="5609703"/>
              <a:chExt cx="1818784" cy="1818784"/>
            </a:xfrm>
          </p:grpSpPr>
          <p:pic>
            <p:nvPicPr>
              <p:cNvPr id="12" name="Object 11"/>
              <p:cNvPicPr>
                <a:picLocks noChangeAspect="1"/>
              </p:cNvPicPr>
              <p:nvPr/>
            </p:nvPicPr>
            <p:blipFill>
              <a:blip r:embed="rId5" cstate="print"/>
              <a:stretch>
                <a:fillRect/>
              </a:stretch>
            </p:blipFill>
            <p:spPr>
              <a:xfrm>
                <a:off x="1050667" y="5609703"/>
                <a:ext cx="1818784" cy="1818784"/>
              </a:xfrm>
              <a:prstGeom prst="rect">
                <a:avLst/>
              </a:prstGeom>
            </p:spPr>
          </p:pic>
        </p:grpSp>
        <p:pic>
          <p:nvPicPr>
            <p:cNvPr id="14" name="Object 13"/>
            <p:cNvPicPr>
              <a:picLocks noChangeAspect="1"/>
            </p:cNvPicPr>
            <p:nvPr/>
          </p:nvPicPr>
          <p:blipFill>
            <a:blip r:embed="rId7" cstate="print"/>
            <a:stretch>
              <a:fillRect/>
            </a:stretch>
          </p:blipFill>
          <p:spPr>
            <a:xfrm>
              <a:off x="1252502" y="6063217"/>
              <a:ext cx="1576597" cy="1096378"/>
            </a:xfrm>
            <a:prstGeom prst="rect">
              <a:avLst/>
            </a:prstGeom>
          </p:spPr>
        </p:pic>
      </p:grpSp>
      <p:grpSp>
        <p:nvGrpSpPr>
          <p:cNvPr id="1005" name="그룹 1005"/>
          <p:cNvGrpSpPr/>
          <p:nvPr/>
        </p:nvGrpSpPr>
        <p:grpSpPr>
          <a:xfrm>
            <a:off x="1050667" y="7727122"/>
            <a:ext cx="1818784" cy="1818784"/>
            <a:chOff x="1050667" y="7727122"/>
            <a:chExt cx="1818784" cy="1818784"/>
          </a:xfrm>
        </p:grpSpPr>
        <p:grpSp>
          <p:nvGrpSpPr>
            <p:cNvPr id="1006" name="그룹 1006"/>
            <p:cNvGrpSpPr/>
            <p:nvPr/>
          </p:nvGrpSpPr>
          <p:grpSpPr>
            <a:xfrm>
              <a:off x="1050667" y="7727122"/>
              <a:ext cx="1818784" cy="1818784"/>
              <a:chOff x="1050667" y="7727122"/>
              <a:chExt cx="1818784" cy="1818784"/>
            </a:xfrm>
          </p:grpSpPr>
          <p:pic>
            <p:nvPicPr>
              <p:cNvPr id="18" name="Object 17"/>
              <p:cNvPicPr>
                <a:picLocks noChangeAspect="1"/>
              </p:cNvPicPr>
              <p:nvPr/>
            </p:nvPicPr>
            <p:blipFill>
              <a:blip r:embed="rId5" cstate="print"/>
              <a:stretch>
                <a:fillRect/>
              </a:stretch>
            </p:blipFill>
            <p:spPr>
              <a:xfrm>
                <a:off x="1050667" y="7727122"/>
                <a:ext cx="1818784" cy="1818784"/>
              </a:xfrm>
              <a:prstGeom prst="rect">
                <a:avLst/>
              </a:prstGeom>
            </p:spPr>
          </p:pic>
        </p:grpSp>
        <p:pic>
          <p:nvPicPr>
            <p:cNvPr id="20" name="Object 19"/>
            <p:cNvPicPr>
              <a:picLocks noChangeAspect="1"/>
            </p:cNvPicPr>
            <p:nvPr/>
          </p:nvPicPr>
          <p:blipFill>
            <a:blip r:embed="rId8" cstate="print"/>
            <a:stretch>
              <a:fillRect/>
            </a:stretch>
          </p:blipFill>
          <p:spPr>
            <a:xfrm>
              <a:off x="1367193" y="8152069"/>
              <a:ext cx="1398092" cy="1077331"/>
            </a:xfrm>
            <a:prstGeom prst="rect">
              <a:avLst/>
            </a:prstGeom>
          </p:spPr>
        </p:pic>
      </p:grpSp>
      <p:pic>
        <p:nvPicPr>
          <p:cNvPr id="22" name="Object 21"/>
          <p:cNvPicPr>
            <a:picLocks noChangeAspect="1"/>
          </p:cNvPicPr>
          <p:nvPr/>
        </p:nvPicPr>
        <p:blipFill>
          <a:blip r:embed="rId9" cstate="print"/>
          <a:stretch>
            <a:fillRect/>
          </a:stretch>
        </p:blipFill>
        <p:spPr>
          <a:xfrm>
            <a:off x="3059933" y="3782380"/>
            <a:ext cx="11040974" cy="1463194"/>
          </a:xfrm>
          <a:prstGeom prst="rect">
            <a:avLst/>
          </a:prstGeom>
        </p:spPr>
      </p:pic>
      <p:pic>
        <p:nvPicPr>
          <p:cNvPr id="23" name="Object 22"/>
          <p:cNvPicPr>
            <a:picLocks noChangeAspect="1"/>
          </p:cNvPicPr>
          <p:nvPr/>
        </p:nvPicPr>
        <p:blipFill>
          <a:blip r:embed="rId10" cstate="print"/>
          <a:stretch>
            <a:fillRect/>
          </a:stretch>
        </p:blipFill>
        <p:spPr>
          <a:xfrm>
            <a:off x="3059933" y="5904742"/>
            <a:ext cx="14195194" cy="1463194"/>
          </a:xfrm>
          <a:prstGeom prst="rect">
            <a:avLst/>
          </a:prstGeom>
        </p:spPr>
      </p:pic>
      <p:pic>
        <p:nvPicPr>
          <p:cNvPr id="24" name="Object 23"/>
          <p:cNvPicPr>
            <a:picLocks noChangeAspect="1"/>
          </p:cNvPicPr>
          <p:nvPr/>
        </p:nvPicPr>
        <p:blipFill>
          <a:blip r:embed="rId11" cstate="print"/>
          <a:stretch>
            <a:fillRect/>
          </a:stretch>
        </p:blipFill>
        <p:spPr>
          <a:xfrm>
            <a:off x="3008780" y="7787675"/>
            <a:ext cx="12379203" cy="19134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3276123" y="5463107"/>
            <a:ext cx="3830519" cy="3830519"/>
            <a:chOff x="13276123" y="5463107"/>
            <a:chExt cx="3830519" cy="3830519"/>
          </a:xfrm>
        </p:grpSpPr>
        <p:pic>
          <p:nvPicPr>
            <p:cNvPr id="3" name="Object 2"/>
            <p:cNvPicPr>
              <a:picLocks noChangeAspect="1"/>
            </p:cNvPicPr>
            <p:nvPr/>
          </p:nvPicPr>
          <p:blipFill>
            <a:blip r:embed="rId3" cstate="print"/>
            <a:stretch>
              <a:fillRect/>
            </a:stretch>
          </p:blipFill>
          <p:spPr>
            <a:xfrm>
              <a:off x="13276123" y="5463107"/>
              <a:ext cx="3830519" cy="3830519"/>
            </a:xfrm>
            <a:prstGeom prst="rect">
              <a:avLst/>
            </a:prstGeom>
          </p:spPr>
        </p:pic>
      </p:grpSp>
      <p:pic>
        <p:nvPicPr>
          <p:cNvPr id="5" name="Object 4"/>
          <p:cNvPicPr>
            <a:picLocks noChangeAspect="1"/>
          </p:cNvPicPr>
          <p:nvPr/>
        </p:nvPicPr>
        <p:blipFill>
          <a:blip r:embed="rId4" cstate="print"/>
          <a:stretch>
            <a:fillRect/>
          </a:stretch>
        </p:blipFill>
        <p:spPr>
          <a:xfrm>
            <a:off x="798987" y="801426"/>
            <a:ext cx="5968726" cy="2281365"/>
          </a:xfrm>
          <a:prstGeom prst="rect">
            <a:avLst/>
          </a:prstGeom>
        </p:spPr>
      </p:pic>
      <p:pic>
        <p:nvPicPr>
          <p:cNvPr id="6" name="Object 5"/>
          <p:cNvPicPr>
            <a:picLocks noChangeAspect="1"/>
          </p:cNvPicPr>
          <p:nvPr/>
        </p:nvPicPr>
        <p:blipFill>
          <a:blip r:embed="rId5" cstate="print"/>
          <a:stretch>
            <a:fillRect/>
          </a:stretch>
        </p:blipFill>
        <p:spPr>
          <a:xfrm>
            <a:off x="925561" y="2852675"/>
            <a:ext cx="14539632" cy="1913403"/>
          </a:xfrm>
          <a:prstGeom prst="rect">
            <a:avLst/>
          </a:prstGeom>
        </p:spPr>
      </p:pic>
      <p:pic>
        <p:nvPicPr>
          <p:cNvPr id="7" name="Object 6"/>
          <p:cNvPicPr>
            <a:picLocks noChangeAspect="1"/>
          </p:cNvPicPr>
          <p:nvPr/>
        </p:nvPicPr>
        <p:blipFill>
          <a:blip r:embed="rId6" cstate="print"/>
          <a:stretch>
            <a:fillRect/>
          </a:stretch>
        </p:blipFill>
        <p:spPr>
          <a:xfrm>
            <a:off x="823879" y="5330288"/>
            <a:ext cx="8711009" cy="1702780"/>
          </a:xfrm>
          <a:prstGeom prst="rect">
            <a:avLst/>
          </a:prstGeom>
        </p:spPr>
      </p:pic>
      <p:pic>
        <p:nvPicPr>
          <p:cNvPr id="8" name="Object 7"/>
          <p:cNvPicPr>
            <a:picLocks noChangeAspect="1"/>
          </p:cNvPicPr>
          <p:nvPr/>
        </p:nvPicPr>
        <p:blipFill>
          <a:blip r:embed="rId7" cstate="print"/>
          <a:stretch>
            <a:fillRect/>
          </a:stretch>
        </p:blipFill>
        <p:spPr>
          <a:xfrm>
            <a:off x="887466" y="6409028"/>
            <a:ext cx="10584136" cy="19134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12148622" y="3514914"/>
            <a:ext cx="5212550" cy="6171429"/>
            <a:chOff x="12148622" y="3514914"/>
            <a:chExt cx="5212550" cy="6171429"/>
          </a:xfrm>
        </p:grpSpPr>
        <p:pic>
          <p:nvPicPr>
            <p:cNvPr id="3" name="Object 2"/>
            <p:cNvPicPr>
              <a:picLocks noChangeAspect="1"/>
            </p:cNvPicPr>
            <p:nvPr/>
          </p:nvPicPr>
          <p:blipFill>
            <a:blip r:embed="rId3" cstate="print"/>
            <a:stretch>
              <a:fillRect/>
            </a:stretch>
          </p:blipFill>
          <p:spPr>
            <a:xfrm>
              <a:off x="12148622" y="3514914"/>
              <a:ext cx="5212550" cy="6171429"/>
            </a:xfrm>
            <a:prstGeom prst="rect">
              <a:avLst/>
            </a:prstGeom>
          </p:spPr>
        </p:pic>
      </p:grpSp>
      <p:pic>
        <p:nvPicPr>
          <p:cNvPr id="5" name="Object 4"/>
          <p:cNvPicPr>
            <a:picLocks noChangeAspect="1"/>
          </p:cNvPicPr>
          <p:nvPr/>
        </p:nvPicPr>
        <p:blipFill>
          <a:blip r:embed="rId4" cstate="print"/>
          <a:stretch>
            <a:fillRect/>
          </a:stretch>
        </p:blipFill>
        <p:spPr>
          <a:xfrm>
            <a:off x="798987" y="801426"/>
            <a:ext cx="5968726" cy="2281365"/>
          </a:xfrm>
          <a:prstGeom prst="rect">
            <a:avLst/>
          </a:prstGeom>
        </p:spPr>
      </p:pic>
      <p:pic>
        <p:nvPicPr>
          <p:cNvPr id="6" name="Object 5"/>
          <p:cNvPicPr>
            <a:picLocks noChangeAspect="1"/>
          </p:cNvPicPr>
          <p:nvPr/>
        </p:nvPicPr>
        <p:blipFill>
          <a:blip r:embed="rId5" cstate="print"/>
          <a:stretch>
            <a:fillRect/>
          </a:stretch>
        </p:blipFill>
        <p:spPr>
          <a:xfrm>
            <a:off x="891279" y="2719898"/>
            <a:ext cx="7530141" cy="1713875"/>
          </a:xfrm>
          <a:prstGeom prst="rect">
            <a:avLst/>
          </a:prstGeom>
        </p:spPr>
      </p:pic>
      <p:pic>
        <p:nvPicPr>
          <p:cNvPr id="7" name="Object 6"/>
          <p:cNvPicPr>
            <a:picLocks noChangeAspect="1"/>
          </p:cNvPicPr>
          <p:nvPr/>
        </p:nvPicPr>
        <p:blipFill>
          <a:blip r:embed="rId6" cstate="print"/>
          <a:stretch>
            <a:fillRect/>
          </a:stretch>
        </p:blipFill>
        <p:spPr>
          <a:xfrm>
            <a:off x="925771" y="4075265"/>
            <a:ext cx="12086136" cy="1037460"/>
          </a:xfrm>
          <a:prstGeom prst="rect">
            <a:avLst/>
          </a:prstGeom>
        </p:spPr>
      </p:pic>
      <p:pic>
        <p:nvPicPr>
          <p:cNvPr id="8" name="Object 7"/>
          <p:cNvPicPr>
            <a:picLocks noChangeAspect="1"/>
          </p:cNvPicPr>
          <p:nvPr/>
        </p:nvPicPr>
        <p:blipFill>
          <a:blip r:embed="rId7" cstate="print"/>
          <a:stretch>
            <a:fillRect/>
          </a:stretch>
        </p:blipFill>
        <p:spPr>
          <a:xfrm>
            <a:off x="861974" y="5227168"/>
            <a:ext cx="8286066" cy="1725228"/>
          </a:xfrm>
          <a:prstGeom prst="rect">
            <a:avLst/>
          </a:prstGeom>
        </p:spPr>
      </p:pic>
      <p:pic>
        <p:nvPicPr>
          <p:cNvPr id="9" name="Object 8"/>
          <p:cNvPicPr>
            <a:picLocks noChangeAspect="1"/>
          </p:cNvPicPr>
          <p:nvPr/>
        </p:nvPicPr>
        <p:blipFill>
          <a:blip r:embed="rId8" cstate="print"/>
          <a:stretch>
            <a:fillRect/>
          </a:stretch>
        </p:blipFill>
        <p:spPr>
          <a:xfrm>
            <a:off x="925771" y="6464637"/>
            <a:ext cx="11200660" cy="14876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98790" y="3617515"/>
            <a:ext cx="9918144" cy="5578956"/>
            <a:chOff x="1098790" y="3617515"/>
            <a:chExt cx="9918144" cy="5578956"/>
          </a:xfrm>
        </p:grpSpPr>
        <p:pic>
          <p:nvPicPr>
            <p:cNvPr id="3" name="Object 2"/>
            <p:cNvPicPr>
              <a:picLocks noChangeAspect="1"/>
            </p:cNvPicPr>
            <p:nvPr/>
          </p:nvPicPr>
          <p:blipFill>
            <a:blip r:embed="rId3" cstate="print"/>
            <a:stretch>
              <a:fillRect/>
            </a:stretch>
          </p:blipFill>
          <p:spPr>
            <a:xfrm>
              <a:off x="1098790" y="3617515"/>
              <a:ext cx="9918144" cy="5578956"/>
            </a:xfrm>
            <a:prstGeom prst="rect">
              <a:avLst/>
            </a:prstGeom>
          </p:spPr>
        </p:pic>
      </p:grpSp>
      <p:pic>
        <p:nvPicPr>
          <p:cNvPr id="5" name="Object 4"/>
          <p:cNvPicPr>
            <a:picLocks noChangeAspect="1"/>
          </p:cNvPicPr>
          <p:nvPr/>
        </p:nvPicPr>
        <p:blipFill>
          <a:blip r:embed="rId4" cstate="print"/>
          <a:stretch>
            <a:fillRect/>
          </a:stretch>
        </p:blipFill>
        <p:spPr>
          <a:xfrm>
            <a:off x="739249" y="2568645"/>
            <a:ext cx="9540298" cy="1012984"/>
          </a:xfrm>
          <a:prstGeom prst="rect">
            <a:avLst/>
          </a:prstGeom>
        </p:spPr>
      </p:pic>
      <p:pic>
        <p:nvPicPr>
          <p:cNvPr id="6" name="Object 5"/>
          <p:cNvPicPr>
            <a:picLocks noChangeAspect="1"/>
          </p:cNvPicPr>
          <p:nvPr/>
        </p:nvPicPr>
        <p:blipFill>
          <a:blip r:embed="rId5" cstate="print"/>
          <a:stretch>
            <a:fillRect/>
          </a:stretch>
        </p:blipFill>
        <p:spPr>
          <a:xfrm>
            <a:off x="798987" y="801426"/>
            <a:ext cx="5968726" cy="22813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1189</Words>
  <Application>Microsoft Macintosh PowerPoint</Application>
  <PresentationFormat>Custom</PresentationFormat>
  <Paragraphs>85</Paragraphs>
  <Slides>13</Slides>
  <Notes>13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Apple SD Gothic Neo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Jaehyun Song</cp:lastModifiedBy>
  <cp:revision>12</cp:revision>
  <dcterms:created xsi:type="dcterms:W3CDTF">2023-10-13T00:08:03Z</dcterms:created>
  <dcterms:modified xsi:type="dcterms:W3CDTF">2023-10-13T02:23:33Z</dcterms:modified>
</cp:coreProperties>
</file>